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72" r:id="rId5"/>
    <p:sldMasterId id="2147483648" r:id="rId6"/>
    <p:sldMasterId id="2147483684" r:id="rId7"/>
  </p:sldMasterIdLst>
  <p:notesMasterIdLst>
    <p:notesMasterId r:id="rId40"/>
  </p:notesMasterIdLst>
  <p:sldIdLst>
    <p:sldId id="256" r:id="rId8"/>
    <p:sldId id="257" r:id="rId9"/>
    <p:sldId id="315" r:id="rId10"/>
    <p:sldId id="316" r:id="rId11"/>
    <p:sldId id="305" r:id="rId12"/>
    <p:sldId id="328" r:id="rId13"/>
    <p:sldId id="277" r:id="rId14"/>
    <p:sldId id="273" r:id="rId15"/>
    <p:sldId id="286" r:id="rId16"/>
    <p:sldId id="285" r:id="rId17"/>
    <p:sldId id="279" r:id="rId18"/>
    <p:sldId id="330" r:id="rId19"/>
    <p:sldId id="287" r:id="rId20"/>
    <p:sldId id="275" r:id="rId21"/>
    <p:sldId id="284" r:id="rId22"/>
    <p:sldId id="282" r:id="rId23"/>
    <p:sldId id="317" r:id="rId24"/>
    <p:sldId id="304" r:id="rId25"/>
    <p:sldId id="298" r:id="rId26"/>
    <p:sldId id="320" r:id="rId27"/>
    <p:sldId id="297" r:id="rId28"/>
    <p:sldId id="322" r:id="rId29"/>
    <p:sldId id="302" r:id="rId30"/>
    <p:sldId id="301" r:id="rId31"/>
    <p:sldId id="326" r:id="rId32"/>
    <p:sldId id="300" r:id="rId33"/>
    <p:sldId id="299" r:id="rId34"/>
    <p:sldId id="323" r:id="rId35"/>
    <p:sldId id="290" r:id="rId36"/>
    <p:sldId id="292" r:id="rId37"/>
    <p:sldId id="293"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366497-CE1F-465C-BCE5-BC9DC8781751}" v="19" dt="2021-03-16T01:13:40.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38" autoAdjust="0"/>
  </p:normalViewPr>
  <p:slideViewPr>
    <p:cSldViewPr snapToGrid="0">
      <p:cViewPr varScale="1">
        <p:scale>
          <a:sx n="61" d="100"/>
          <a:sy n="61" d="100"/>
        </p:scale>
        <p:origin x="28" y="28"/>
      </p:cViewPr>
      <p:guideLst/>
    </p:cSldViewPr>
  </p:slideViewPr>
  <p:notesTextViewPr>
    <p:cViewPr>
      <p:scale>
        <a:sx n="1" d="1"/>
        <a:sy n="1" d="1"/>
      </p:scale>
      <p:origin x="0" y="0"/>
    </p:cViewPr>
  </p:notesTextViewPr>
  <p:notesViewPr>
    <p:cSldViewPr snapToGrid="0">
      <p:cViewPr varScale="1">
        <p:scale>
          <a:sx n="60" d="100"/>
          <a:sy n="60" d="100"/>
        </p:scale>
        <p:origin x="250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userId="27577b2f-4fce-4729-8781-f7e835d7396a" providerId="ADAL" clId="{FC366497-CE1F-465C-BCE5-BC9DC8781751}"/>
    <pc:docChg chg="undo custSel mod addSld delSld modSld sldOrd delMainMaster">
      <pc:chgData name="Amanda" userId="27577b2f-4fce-4729-8781-f7e835d7396a" providerId="ADAL" clId="{FC366497-CE1F-465C-BCE5-BC9DC8781751}" dt="2021-03-16T01:14:32.433" v="8019" actId="26606"/>
      <pc:docMkLst>
        <pc:docMk/>
      </pc:docMkLst>
      <pc:sldChg chg="addSp delSp modSp mod setBg">
        <pc:chgData name="Amanda" userId="27577b2f-4fce-4729-8781-f7e835d7396a" providerId="ADAL" clId="{FC366497-CE1F-465C-BCE5-BC9DC8781751}" dt="2021-03-16T01:14:32.433" v="8019" actId="26606"/>
        <pc:sldMkLst>
          <pc:docMk/>
          <pc:sldMk cId="3114842025" sldId="256"/>
        </pc:sldMkLst>
        <pc:spChg chg="mod">
          <ac:chgData name="Amanda" userId="27577b2f-4fce-4729-8781-f7e835d7396a" providerId="ADAL" clId="{FC366497-CE1F-465C-BCE5-BC9DC8781751}" dt="2021-03-16T01:14:32.433" v="8019" actId="26606"/>
          <ac:spMkLst>
            <pc:docMk/>
            <pc:sldMk cId="3114842025" sldId="256"/>
            <ac:spMk id="2" creationId="{77E9DAE6-0110-4719-996A-3419F5BA8E46}"/>
          </ac:spMkLst>
        </pc:spChg>
        <pc:spChg chg="del">
          <ac:chgData name="Amanda" userId="27577b2f-4fce-4729-8781-f7e835d7396a" providerId="ADAL" clId="{FC366497-CE1F-465C-BCE5-BC9DC8781751}" dt="2021-03-16T01:12:53.441" v="8010" actId="478"/>
          <ac:spMkLst>
            <pc:docMk/>
            <pc:sldMk cId="3114842025" sldId="256"/>
            <ac:spMk id="3" creationId="{B95B5EB2-FB88-4E04-98B6-D4E2449040A0}"/>
          </ac:spMkLst>
        </pc:spChg>
        <pc:spChg chg="add del mod">
          <ac:chgData name="Amanda" userId="27577b2f-4fce-4729-8781-f7e835d7396a" providerId="ADAL" clId="{FC366497-CE1F-465C-BCE5-BC9DC8781751}" dt="2021-03-16T01:13:05.379" v="8011" actId="478"/>
          <ac:spMkLst>
            <pc:docMk/>
            <pc:sldMk cId="3114842025" sldId="256"/>
            <ac:spMk id="8" creationId="{34240590-9C3D-40A3-8D6F-06C8C4DBF6AE}"/>
          </ac:spMkLst>
        </pc:spChg>
        <pc:spChg chg="del">
          <ac:chgData name="Amanda" userId="27577b2f-4fce-4729-8781-f7e835d7396a" providerId="ADAL" clId="{FC366497-CE1F-465C-BCE5-BC9DC8781751}" dt="2021-03-16T01:14:06.983" v="8015" actId="26606"/>
          <ac:spMkLst>
            <pc:docMk/>
            <pc:sldMk cId="3114842025" sldId="256"/>
            <ac:spMk id="26" creationId="{0C45045A-6083-4B3E-956A-67582337527D}"/>
          </ac:spMkLst>
        </pc:spChg>
        <pc:spChg chg="del">
          <ac:chgData name="Amanda" userId="27577b2f-4fce-4729-8781-f7e835d7396a" providerId="ADAL" clId="{FC366497-CE1F-465C-BCE5-BC9DC8781751}" dt="2021-03-16T01:14:06.983" v="8015" actId="26606"/>
          <ac:spMkLst>
            <pc:docMk/>
            <pc:sldMk cId="3114842025" sldId="256"/>
            <ac:spMk id="28" creationId="{EBD2B2B2-1395-4E7B-87A0-BD34551C01B6}"/>
          </ac:spMkLst>
        </pc:spChg>
        <pc:spChg chg="del">
          <ac:chgData name="Amanda" userId="27577b2f-4fce-4729-8781-f7e835d7396a" providerId="ADAL" clId="{FC366497-CE1F-465C-BCE5-BC9DC8781751}" dt="2021-03-16T01:14:06.983" v="8015" actId="26606"/>
          <ac:spMkLst>
            <pc:docMk/>
            <pc:sldMk cId="3114842025" sldId="256"/>
            <ac:spMk id="30" creationId="{42875DDC-0225-45F8-B745-78688F2D1ADC}"/>
          </ac:spMkLst>
        </pc:spChg>
        <pc:spChg chg="del">
          <ac:chgData name="Amanda" userId="27577b2f-4fce-4729-8781-f7e835d7396a" providerId="ADAL" clId="{FC366497-CE1F-465C-BCE5-BC9DC8781751}" dt="2021-03-16T01:14:06.983" v="8015" actId="26606"/>
          <ac:spMkLst>
            <pc:docMk/>
            <pc:sldMk cId="3114842025" sldId="256"/>
            <ac:spMk id="32" creationId="{4F329563-0961-4426-90D2-2DF4888E5461}"/>
          </ac:spMkLst>
        </pc:spChg>
        <pc:spChg chg="del">
          <ac:chgData name="Amanda" userId="27577b2f-4fce-4729-8781-f7e835d7396a" providerId="ADAL" clId="{FC366497-CE1F-465C-BCE5-BC9DC8781751}" dt="2021-03-16T01:14:06.983" v="8015" actId="26606"/>
          <ac:spMkLst>
            <pc:docMk/>
            <pc:sldMk cId="3114842025" sldId="256"/>
            <ac:spMk id="34" creationId="{12617755-D451-4BAF-9B55-518297BFF42D}"/>
          </ac:spMkLst>
        </pc:spChg>
        <pc:spChg chg="del">
          <ac:chgData name="Amanda" userId="27577b2f-4fce-4729-8781-f7e835d7396a" providerId="ADAL" clId="{FC366497-CE1F-465C-BCE5-BC9DC8781751}" dt="2021-03-16T01:14:06.983" v="8015" actId="26606"/>
          <ac:spMkLst>
            <pc:docMk/>
            <pc:sldMk cId="3114842025" sldId="256"/>
            <ac:spMk id="36" creationId="{86C062C2-3673-4248-BE21-B51B16E63267}"/>
          </ac:spMkLst>
        </pc:spChg>
        <pc:spChg chg="add del">
          <ac:chgData name="Amanda" userId="27577b2f-4fce-4729-8781-f7e835d7396a" providerId="ADAL" clId="{FC366497-CE1F-465C-BCE5-BC9DC8781751}" dt="2021-03-16T01:14:32.433" v="8019" actId="26606"/>
          <ac:spMkLst>
            <pc:docMk/>
            <pc:sldMk cId="3114842025" sldId="256"/>
            <ac:spMk id="41" creationId="{F72D119F-8562-42DA-AE9A-70D44FDCFD12}"/>
          </ac:spMkLst>
        </pc:spChg>
        <pc:spChg chg="add">
          <ac:chgData name="Amanda" userId="27577b2f-4fce-4729-8781-f7e835d7396a" providerId="ADAL" clId="{FC366497-CE1F-465C-BCE5-BC9DC8781751}" dt="2021-03-16T01:14:32.433" v="8019" actId="26606"/>
          <ac:spMkLst>
            <pc:docMk/>
            <pc:sldMk cId="3114842025" sldId="256"/>
            <ac:spMk id="46" creationId="{BCC55ACC-A2F6-403C-A3A4-D59B3734D45F}"/>
          </ac:spMkLst>
        </pc:spChg>
        <pc:picChg chg="mod">
          <ac:chgData name="Amanda" userId="27577b2f-4fce-4729-8781-f7e835d7396a" providerId="ADAL" clId="{FC366497-CE1F-465C-BCE5-BC9DC8781751}" dt="2021-03-16T01:14:32.433" v="8019" actId="26606"/>
          <ac:picMkLst>
            <pc:docMk/>
            <pc:sldMk cId="3114842025" sldId="256"/>
            <ac:picMk id="5" creationId="{436A9901-0609-4354-A46B-84461E716562}"/>
          </ac:picMkLst>
        </pc:picChg>
        <pc:picChg chg="del">
          <ac:chgData name="Amanda" userId="27577b2f-4fce-4729-8781-f7e835d7396a" providerId="ADAL" clId="{FC366497-CE1F-465C-BCE5-BC9DC8781751}" dt="2021-03-16T01:13:11.171" v="8012" actId="478"/>
          <ac:picMkLst>
            <pc:docMk/>
            <pc:sldMk cId="3114842025" sldId="256"/>
            <ac:picMk id="6" creationId="{03BFEAFB-6D03-4C08-BA6F-9A88238C117E}"/>
          </ac:picMkLst>
        </pc:picChg>
        <pc:picChg chg="del">
          <ac:chgData name="Amanda" userId="27577b2f-4fce-4729-8781-f7e835d7396a" providerId="ADAL" clId="{FC366497-CE1F-465C-BCE5-BC9DC8781751}" dt="2021-03-16T01:13:12.538" v="8013" actId="478"/>
          <ac:picMkLst>
            <pc:docMk/>
            <pc:sldMk cId="3114842025" sldId="256"/>
            <ac:picMk id="7" creationId="{2085F4AD-5880-492F-A8F1-B44F74AE0222}"/>
          </ac:picMkLst>
        </pc:picChg>
        <pc:picChg chg="add mod ord">
          <ac:chgData name="Amanda" userId="27577b2f-4fce-4729-8781-f7e835d7396a" providerId="ADAL" clId="{FC366497-CE1F-465C-BCE5-BC9DC8781751}" dt="2021-03-16T01:14:06.983" v="8015" actId="26606"/>
          <ac:picMkLst>
            <pc:docMk/>
            <pc:sldMk cId="3114842025" sldId="256"/>
            <ac:picMk id="15" creationId="{D3281EC8-63A1-4FB2-8161-F1AB27FD9C41}"/>
          </ac:picMkLst>
        </pc:picChg>
      </pc:sldChg>
      <pc:sldChg chg="modSp mod">
        <pc:chgData name="Amanda" userId="27577b2f-4fce-4729-8781-f7e835d7396a" providerId="ADAL" clId="{FC366497-CE1F-465C-BCE5-BC9DC8781751}" dt="2021-03-16T00:15:21.205" v="2" actId="6549"/>
        <pc:sldMkLst>
          <pc:docMk/>
          <pc:sldMk cId="499836010" sldId="257"/>
        </pc:sldMkLst>
        <pc:spChg chg="mod">
          <ac:chgData name="Amanda" userId="27577b2f-4fce-4729-8781-f7e835d7396a" providerId="ADAL" clId="{FC366497-CE1F-465C-BCE5-BC9DC8781751}" dt="2021-03-16T00:15:21.205" v="2" actId="6549"/>
          <ac:spMkLst>
            <pc:docMk/>
            <pc:sldMk cId="499836010" sldId="257"/>
            <ac:spMk id="7" creationId="{4354D657-23A5-4DB0-B999-643BC77DB92E}"/>
          </ac:spMkLst>
        </pc:spChg>
      </pc:sldChg>
      <pc:sldChg chg="del">
        <pc:chgData name="Amanda" userId="27577b2f-4fce-4729-8781-f7e835d7396a" providerId="ADAL" clId="{FC366497-CE1F-465C-BCE5-BC9DC8781751}" dt="2021-03-16T00:15:33.132" v="3" actId="47"/>
        <pc:sldMkLst>
          <pc:docMk/>
          <pc:sldMk cId="2140428010" sldId="258"/>
        </pc:sldMkLst>
      </pc:sldChg>
      <pc:sldChg chg="modNotesTx">
        <pc:chgData name="Amanda" userId="27577b2f-4fce-4729-8781-f7e835d7396a" providerId="ADAL" clId="{FC366497-CE1F-465C-BCE5-BC9DC8781751}" dt="2021-03-16T00:24:57.549" v="1039" actId="20577"/>
        <pc:sldMkLst>
          <pc:docMk/>
          <pc:sldMk cId="3518802899" sldId="273"/>
        </pc:sldMkLst>
      </pc:sldChg>
      <pc:sldChg chg="ord modNotesTx">
        <pc:chgData name="Amanda" userId="27577b2f-4fce-4729-8781-f7e835d7396a" providerId="ADAL" clId="{FC366497-CE1F-465C-BCE5-BC9DC8781751}" dt="2021-03-16T00:37:13.719" v="3757" actId="20577"/>
        <pc:sldMkLst>
          <pc:docMk/>
          <pc:sldMk cId="932731960" sldId="275"/>
        </pc:sldMkLst>
      </pc:sldChg>
      <pc:sldChg chg="modNotesTx">
        <pc:chgData name="Amanda" userId="27577b2f-4fce-4729-8781-f7e835d7396a" providerId="ADAL" clId="{FC366497-CE1F-465C-BCE5-BC9DC8781751}" dt="2021-03-16T00:24:21.459" v="1037" actId="20577"/>
        <pc:sldMkLst>
          <pc:docMk/>
          <pc:sldMk cId="2371492439" sldId="277"/>
        </pc:sldMkLst>
      </pc:sldChg>
      <pc:sldChg chg="ord modNotesTx">
        <pc:chgData name="Amanda" userId="27577b2f-4fce-4729-8781-f7e835d7396a" providerId="ADAL" clId="{FC366497-CE1F-465C-BCE5-BC9DC8781751}" dt="2021-03-16T00:31:39.513" v="2721" actId="20577"/>
        <pc:sldMkLst>
          <pc:docMk/>
          <pc:sldMk cId="2368388583" sldId="279"/>
        </pc:sldMkLst>
      </pc:sldChg>
      <pc:sldChg chg="del">
        <pc:chgData name="Amanda" userId="27577b2f-4fce-4729-8781-f7e835d7396a" providerId="ADAL" clId="{FC366497-CE1F-465C-BCE5-BC9DC8781751}" dt="2021-03-16T00:16:02.338" v="4" actId="47"/>
        <pc:sldMkLst>
          <pc:docMk/>
          <pc:sldMk cId="1767544053" sldId="280"/>
        </pc:sldMkLst>
      </pc:sldChg>
      <pc:sldChg chg="del">
        <pc:chgData name="Amanda" userId="27577b2f-4fce-4729-8781-f7e835d7396a" providerId="ADAL" clId="{FC366497-CE1F-465C-BCE5-BC9DC8781751}" dt="2021-03-16T00:16:03.494" v="5" actId="47"/>
        <pc:sldMkLst>
          <pc:docMk/>
          <pc:sldMk cId="3522290748" sldId="281"/>
        </pc:sldMkLst>
      </pc:sldChg>
      <pc:sldChg chg="modNotesTx">
        <pc:chgData name="Amanda" userId="27577b2f-4fce-4729-8781-f7e835d7396a" providerId="ADAL" clId="{FC366497-CE1F-465C-BCE5-BC9DC8781751}" dt="2021-03-16T00:38:04.781" v="3962" actId="20577"/>
        <pc:sldMkLst>
          <pc:docMk/>
          <pc:sldMk cId="290717778" sldId="282"/>
        </pc:sldMkLst>
      </pc:sldChg>
      <pc:sldChg chg="del">
        <pc:chgData name="Amanda" userId="27577b2f-4fce-4729-8781-f7e835d7396a" providerId="ADAL" clId="{FC366497-CE1F-465C-BCE5-BC9DC8781751}" dt="2021-03-16T00:34:11.411" v="3118" actId="47"/>
        <pc:sldMkLst>
          <pc:docMk/>
          <pc:sldMk cId="708812824" sldId="283"/>
        </pc:sldMkLst>
      </pc:sldChg>
      <pc:sldChg chg="modNotesTx">
        <pc:chgData name="Amanda" userId="27577b2f-4fce-4729-8781-f7e835d7396a" providerId="ADAL" clId="{FC366497-CE1F-465C-BCE5-BC9DC8781751}" dt="2021-03-16T00:36:18.874" v="3724" actId="20577"/>
        <pc:sldMkLst>
          <pc:docMk/>
          <pc:sldMk cId="2065888495" sldId="284"/>
        </pc:sldMkLst>
      </pc:sldChg>
      <pc:sldChg chg="ord modNotesTx">
        <pc:chgData name="Amanda" userId="27577b2f-4fce-4729-8781-f7e835d7396a" providerId="ADAL" clId="{FC366497-CE1F-465C-BCE5-BC9DC8781751}" dt="2021-03-16T00:29:32.887" v="1862" actId="20577"/>
        <pc:sldMkLst>
          <pc:docMk/>
          <pc:sldMk cId="922710997" sldId="285"/>
        </pc:sldMkLst>
      </pc:sldChg>
      <pc:sldChg chg="ord modNotesTx">
        <pc:chgData name="Amanda" userId="27577b2f-4fce-4729-8781-f7e835d7396a" providerId="ADAL" clId="{FC366497-CE1F-465C-BCE5-BC9DC8781751}" dt="2021-03-16T00:27:53.384" v="1518" actId="20577"/>
        <pc:sldMkLst>
          <pc:docMk/>
          <pc:sldMk cId="2388228580" sldId="286"/>
        </pc:sldMkLst>
      </pc:sldChg>
      <pc:sldChg chg="modSp mod modNotesTx">
        <pc:chgData name="Amanda" userId="27577b2f-4fce-4729-8781-f7e835d7396a" providerId="ADAL" clId="{FC366497-CE1F-465C-BCE5-BC9DC8781751}" dt="2021-03-16T00:36:10.501" v="3704" actId="20577"/>
        <pc:sldMkLst>
          <pc:docMk/>
          <pc:sldMk cId="18386675" sldId="287"/>
        </pc:sldMkLst>
        <pc:spChg chg="mod">
          <ac:chgData name="Amanda" userId="27577b2f-4fce-4729-8781-f7e835d7396a" providerId="ADAL" clId="{FC366497-CE1F-465C-BCE5-BC9DC8781751}" dt="2021-03-16T00:36:10.501" v="3704" actId="20577"/>
          <ac:spMkLst>
            <pc:docMk/>
            <pc:sldMk cId="18386675" sldId="287"/>
            <ac:spMk id="2" creationId="{14477F45-D65B-4CC3-A3FB-C3DCE42E4E75}"/>
          </ac:spMkLst>
        </pc:spChg>
      </pc:sldChg>
      <pc:sldChg chg="del">
        <pc:chgData name="Amanda" userId="27577b2f-4fce-4729-8781-f7e835d7396a" providerId="ADAL" clId="{FC366497-CE1F-465C-BCE5-BC9DC8781751}" dt="2021-03-16T00:34:03.174" v="3117" actId="47"/>
        <pc:sldMkLst>
          <pc:docMk/>
          <pc:sldMk cId="2154452106" sldId="289"/>
        </pc:sldMkLst>
      </pc:sldChg>
      <pc:sldChg chg="del">
        <pc:chgData name="Amanda" userId="27577b2f-4fce-4729-8781-f7e835d7396a" providerId="ADAL" clId="{FC366497-CE1F-465C-BCE5-BC9DC8781751}" dt="2021-03-16T00:34:00.896" v="3116" actId="47"/>
        <pc:sldMkLst>
          <pc:docMk/>
          <pc:sldMk cId="2243953687" sldId="291"/>
        </pc:sldMkLst>
      </pc:sldChg>
      <pc:sldChg chg="modSp mod ord">
        <pc:chgData name="Amanda" userId="27577b2f-4fce-4729-8781-f7e835d7396a" providerId="ADAL" clId="{FC366497-CE1F-465C-BCE5-BC9DC8781751}" dt="2021-03-16T01:10:24.633" v="7544" actId="20577"/>
        <pc:sldMkLst>
          <pc:docMk/>
          <pc:sldMk cId="1614950790" sldId="292"/>
        </pc:sldMkLst>
        <pc:spChg chg="mod">
          <ac:chgData name="Amanda" userId="27577b2f-4fce-4729-8781-f7e835d7396a" providerId="ADAL" clId="{FC366497-CE1F-465C-BCE5-BC9DC8781751}" dt="2021-03-16T01:10:24.633" v="7544" actId="20577"/>
          <ac:spMkLst>
            <pc:docMk/>
            <pc:sldMk cId="1614950790" sldId="292"/>
            <ac:spMk id="2" creationId="{4576B2BA-423F-432F-B3F7-C333CCD5292B}"/>
          </ac:spMkLst>
        </pc:spChg>
      </pc:sldChg>
      <pc:sldChg chg="modNotesTx">
        <pc:chgData name="Amanda" userId="27577b2f-4fce-4729-8781-f7e835d7396a" providerId="ADAL" clId="{FC366497-CE1F-465C-BCE5-BC9DC8781751}" dt="2021-03-16T01:11:50.766" v="7953" actId="20577"/>
        <pc:sldMkLst>
          <pc:docMk/>
          <pc:sldMk cId="392609569" sldId="293"/>
        </pc:sldMkLst>
      </pc:sldChg>
      <pc:sldChg chg="modNotesTx">
        <pc:chgData name="Amanda" userId="27577b2f-4fce-4729-8781-f7e835d7396a" providerId="ADAL" clId="{FC366497-CE1F-465C-BCE5-BC9DC8781751}" dt="2021-03-16T00:57:56.439" v="6584" actId="20577"/>
        <pc:sldMkLst>
          <pc:docMk/>
          <pc:sldMk cId="3769644540" sldId="297"/>
        </pc:sldMkLst>
      </pc:sldChg>
      <pc:sldChg chg="modNotesTx">
        <pc:chgData name="Amanda" userId="27577b2f-4fce-4729-8781-f7e835d7396a" providerId="ADAL" clId="{FC366497-CE1F-465C-BCE5-BC9DC8781751}" dt="2021-03-16T01:08:36.300" v="7402" actId="20577"/>
        <pc:sldMkLst>
          <pc:docMk/>
          <pc:sldMk cId="2357872872" sldId="299"/>
        </pc:sldMkLst>
      </pc:sldChg>
      <pc:sldChg chg="modNotesTx">
        <pc:chgData name="Amanda" userId="27577b2f-4fce-4729-8781-f7e835d7396a" providerId="ADAL" clId="{FC366497-CE1F-465C-BCE5-BC9DC8781751}" dt="2021-03-16T01:02:48.437" v="7102" actId="20577"/>
        <pc:sldMkLst>
          <pc:docMk/>
          <pc:sldMk cId="1161143965" sldId="300"/>
        </pc:sldMkLst>
      </pc:sldChg>
      <pc:sldChg chg="modNotesTx">
        <pc:chgData name="Amanda" userId="27577b2f-4fce-4729-8781-f7e835d7396a" providerId="ADAL" clId="{FC366497-CE1F-465C-BCE5-BC9DC8781751}" dt="2021-03-16T01:01:17.901" v="6987" actId="20577"/>
        <pc:sldMkLst>
          <pc:docMk/>
          <pc:sldMk cId="692559085" sldId="301"/>
        </pc:sldMkLst>
      </pc:sldChg>
      <pc:sldChg chg="modNotesTx">
        <pc:chgData name="Amanda" userId="27577b2f-4fce-4729-8781-f7e835d7396a" providerId="ADAL" clId="{FC366497-CE1F-465C-BCE5-BC9DC8781751}" dt="2021-03-16T00:40:28.425" v="4510" actId="20577"/>
        <pc:sldMkLst>
          <pc:docMk/>
          <pc:sldMk cId="3989852949" sldId="304"/>
        </pc:sldMkLst>
      </pc:sldChg>
      <pc:sldChg chg="addSp modSp add del mod modNotesTx">
        <pc:chgData name="Amanda" userId="27577b2f-4fce-4729-8781-f7e835d7396a" providerId="ADAL" clId="{FC366497-CE1F-465C-BCE5-BC9DC8781751}" dt="2021-03-16T00:21:59.515" v="747" actId="20577"/>
        <pc:sldMkLst>
          <pc:docMk/>
          <pc:sldMk cId="1925362620" sldId="305"/>
        </pc:sldMkLst>
        <pc:spChg chg="add mod">
          <ac:chgData name="Amanda" userId="27577b2f-4fce-4729-8781-f7e835d7396a" providerId="ADAL" clId="{FC366497-CE1F-465C-BCE5-BC9DC8781751}" dt="2021-03-16T00:21:25.617" v="707" actId="207"/>
          <ac:spMkLst>
            <pc:docMk/>
            <pc:sldMk cId="1925362620" sldId="305"/>
            <ac:spMk id="4" creationId="{E6FE9BFB-7619-4F10-90F3-9867A89B8F58}"/>
          </ac:spMkLst>
        </pc:spChg>
        <pc:spChg chg="mod">
          <ac:chgData name="Amanda" userId="27577b2f-4fce-4729-8781-f7e835d7396a" providerId="ADAL" clId="{FC366497-CE1F-465C-BCE5-BC9DC8781751}" dt="2021-03-16T00:16:45.259" v="62" actId="20577"/>
          <ac:spMkLst>
            <pc:docMk/>
            <pc:sldMk cId="1925362620" sldId="305"/>
            <ac:spMk id="8" creationId="{C37DB8AA-8714-4049-B10A-7651A6599523}"/>
          </ac:spMkLst>
        </pc:spChg>
        <pc:picChg chg="mod ord">
          <ac:chgData name="Amanda" userId="27577b2f-4fce-4729-8781-f7e835d7396a" providerId="ADAL" clId="{FC366497-CE1F-465C-BCE5-BC9DC8781751}" dt="2021-03-16T00:21:00.065" v="705" actId="171"/>
          <ac:picMkLst>
            <pc:docMk/>
            <pc:sldMk cId="1925362620" sldId="305"/>
            <ac:picMk id="2" creationId="{4FE45463-3A0E-4B6B-AE57-F3CCFD65A9E1}"/>
          </ac:picMkLst>
        </pc:picChg>
      </pc:sldChg>
      <pc:sldChg chg="ord modNotesTx">
        <pc:chgData name="Amanda" userId="27577b2f-4fce-4729-8781-f7e835d7396a" providerId="ADAL" clId="{FC366497-CE1F-465C-BCE5-BC9DC8781751}" dt="2021-03-16T00:19:11.321" v="667"/>
        <pc:sldMkLst>
          <pc:docMk/>
          <pc:sldMk cId="4624363" sldId="315"/>
        </pc:sldMkLst>
      </pc:sldChg>
      <pc:sldChg chg="ord modNotesTx">
        <pc:chgData name="Amanda" userId="27577b2f-4fce-4729-8781-f7e835d7396a" providerId="ADAL" clId="{FC366497-CE1F-465C-BCE5-BC9DC8781751}" dt="2021-03-16T00:22:24.020" v="788" actId="20577"/>
        <pc:sldMkLst>
          <pc:docMk/>
          <pc:sldMk cId="1074861845" sldId="316"/>
        </pc:sldMkLst>
      </pc:sldChg>
      <pc:sldChg chg="modNotesTx">
        <pc:chgData name="Amanda" userId="27577b2f-4fce-4729-8781-f7e835d7396a" providerId="ADAL" clId="{FC366497-CE1F-465C-BCE5-BC9DC8781751}" dt="2021-03-16T00:38:40.769" v="4210" actId="20577"/>
        <pc:sldMkLst>
          <pc:docMk/>
          <pc:sldMk cId="3386314093" sldId="317"/>
        </pc:sldMkLst>
      </pc:sldChg>
      <pc:sldChg chg="modSp del mod ord modNotesTx">
        <pc:chgData name="Amanda" userId="27577b2f-4fce-4729-8781-f7e835d7396a" providerId="ADAL" clId="{FC366497-CE1F-465C-BCE5-BC9DC8781751}" dt="2021-03-16T01:08:42.867" v="7403" actId="47"/>
        <pc:sldMkLst>
          <pc:docMk/>
          <pc:sldMk cId="880572951" sldId="319"/>
        </pc:sldMkLst>
        <pc:spChg chg="mod">
          <ac:chgData name="Amanda" userId="27577b2f-4fce-4729-8781-f7e835d7396a" providerId="ADAL" clId="{FC366497-CE1F-465C-BCE5-BC9DC8781751}" dt="2021-03-16T00:52:11.732" v="5685" actId="20577"/>
          <ac:spMkLst>
            <pc:docMk/>
            <pc:sldMk cId="880572951" sldId="319"/>
            <ac:spMk id="7" creationId="{7022BBAE-7E0B-43D2-8F24-A58D7D76F66C}"/>
          </ac:spMkLst>
        </pc:spChg>
      </pc:sldChg>
      <pc:sldChg chg="modNotesTx">
        <pc:chgData name="Amanda" userId="27577b2f-4fce-4729-8781-f7e835d7396a" providerId="ADAL" clId="{FC366497-CE1F-465C-BCE5-BC9DC8781751}" dt="2021-03-16T00:55:35.617" v="6158" actId="20577"/>
        <pc:sldMkLst>
          <pc:docMk/>
          <pc:sldMk cId="1375283568" sldId="320"/>
        </pc:sldMkLst>
      </pc:sldChg>
      <pc:sldChg chg="modNotesTx">
        <pc:chgData name="Amanda" userId="27577b2f-4fce-4729-8781-f7e835d7396a" providerId="ADAL" clId="{FC366497-CE1F-465C-BCE5-BC9DC8781751}" dt="2021-03-16T00:58:50.676" v="6629" actId="20577"/>
        <pc:sldMkLst>
          <pc:docMk/>
          <pc:sldMk cId="4016475344" sldId="322"/>
        </pc:sldMkLst>
      </pc:sldChg>
      <pc:sldChg chg="modNotesTx">
        <pc:chgData name="Amanda" userId="27577b2f-4fce-4729-8781-f7e835d7396a" providerId="ADAL" clId="{FC366497-CE1F-465C-BCE5-BC9DC8781751}" dt="2021-03-16T01:08:46.143" v="7404" actId="20577"/>
        <pc:sldMkLst>
          <pc:docMk/>
          <pc:sldMk cId="3358359606" sldId="323"/>
        </pc:sldMkLst>
      </pc:sldChg>
      <pc:sldChg chg="modNotesTx">
        <pc:chgData name="Amanda" userId="27577b2f-4fce-4729-8781-f7e835d7396a" providerId="ADAL" clId="{FC366497-CE1F-465C-BCE5-BC9DC8781751}" dt="2021-03-16T01:02:23.223" v="7088" actId="20577"/>
        <pc:sldMkLst>
          <pc:docMk/>
          <pc:sldMk cId="2492529511" sldId="326"/>
        </pc:sldMkLst>
      </pc:sldChg>
      <pc:sldChg chg="ord">
        <pc:chgData name="Amanda" userId="27577b2f-4fce-4729-8781-f7e835d7396a" providerId="ADAL" clId="{FC366497-CE1F-465C-BCE5-BC9DC8781751}" dt="2021-03-16T01:12:03.041" v="7955"/>
        <pc:sldMkLst>
          <pc:docMk/>
          <pc:sldMk cId="1513190347" sldId="327"/>
        </pc:sldMkLst>
      </pc:sldChg>
      <pc:sldChg chg="modNotesTx">
        <pc:chgData name="Amanda" userId="27577b2f-4fce-4729-8781-f7e835d7396a" providerId="ADAL" clId="{FC366497-CE1F-465C-BCE5-BC9DC8781751}" dt="2021-03-16T00:23:26.336" v="1034" actId="20577"/>
        <pc:sldMkLst>
          <pc:docMk/>
          <pc:sldMk cId="2102262146" sldId="328"/>
        </pc:sldMkLst>
      </pc:sldChg>
      <pc:sldChg chg="modNotesTx">
        <pc:chgData name="Amanda" userId="27577b2f-4fce-4729-8781-f7e835d7396a" providerId="ADAL" clId="{FC366497-CE1F-465C-BCE5-BC9DC8781751}" dt="2021-03-16T00:33:37.425" v="3115" actId="20577"/>
        <pc:sldMkLst>
          <pc:docMk/>
          <pc:sldMk cId="1406722945" sldId="330"/>
        </pc:sldMkLst>
      </pc:sldChg>
      <pc:sldMasterChg chg="del delSldLayout">
        <pc:chgData name="Amanda" userId="27577b2f-4fce-4729-8781-f7e835d7396a" providerId="ADAL" clId="{FC366497-CE1F-465C-BCE5-BC9DC8781751}" dt="2021-03-16T00:16:02.338" v="4" actId="47"/>
        <pc:sldMasterMkLst>
          <pc:docMk/>
          <pc:sldMasterMk cId="2460954070" sldId="2147483714"/>
        </pc:sldMasterMkLst>
        <pc:sldLayoutChg chg="del">
          <pc:chgData name="Amanda" userId="27577b2f-4fce-4729-8781-f7e835d7396a" providerId="ADAL" clId="{FC366497-CE1F-465C-BCE5-BC9DC8781751}" dt="2021-03-16T00:16:02.338" v="4" actId="47"/>
          <pc:sldLayoutMkLst>
            <pc:docMk/>
            <pc:sldMasterMk cId="2460954070" sldId="2147483714"/>
            <pc:sldLayoutMk cId="949138452" sldId="2147483662"/>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2591524520" sldId="2147483663"/>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1203092039" sldId="2147483664"/>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3733172339" sldId="2147483665"/>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3210312558" sldId="2147483666"/>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3146388984" sldId="2147483667"/>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3171841454" sldId="2147483668"/>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1718958274" sldId="2147483669"/>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2202905451" sldId="2147483670"/>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3479445657" sldId="2147483671"/>
          </pc:sldLayoutMkLst>
        </pc:sldLayoutChg>
        <pc:sldLayoutChg chg="del">
          <pc:chgData name="Amanda" userId="27577b2f-4fce-4729-8781-f7e835d7396a" providerId="ADAL" clId="{FC366497-CE1F-465C-BCE5-BC9DC8781751}" dt="2021-03-16T00:16:02.338" v="4" actId="47"/>
          <pc:sldLayoutMkLst>
            <pc:docMk/>
            <pc:sldMasterMk cId="2460954070" sldId="2147483714"/>
            <pc:sldLayoutMk cId="2385387890" sldId="2147483715"/>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28.svg"/><Relationship Id="rId1" Type="http://schemas.openxmlformats.org/officeDocument/2006/relationships/image" Target="../media/image35.png"/><Relationship Id="rId6" Type="http://schemas.openxmlformats.org/officeDocument/2006/relationships/image" Target="../media/image32.svg"/><Relationship Id="rId5" Type="http://schemas.openxmlformats.org/officeDocument/2006/relationships/image" Target="../media/image3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2078AD2-4D50-4592-98C0-88C22DBF755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91E1D04-66C0-45C0-9601-071EB060AB60}">
      <dgm:prSet/>
      <dgm:spPr/>
      <dgm:t>
        <a:bodyPr/>
        <a:lstStyle/>
        <a:p>
          <a:pPr rtl="0"/>
          <a:r>
            <a:rPr lang="en-US" dirty="0">
              <a:latin typeface="Calibri"/>
            </a:rPr>
            <a:t>80 Iowa communities currently have solar</a:t>
          </a:r>
          <a:endParaRPr lang="en-US" dirty="0"/>
        </a:p>
      </dgm:t>
    </dgm:pt>
    <dgm:pt modelId="{7BCE8DB6-BED4-4FC5-982E-0963648A6C2B}" type="parTrans" cxnId="{800EBFB7-F9C7-4846-9255-B8D0460CF357}">
      <dgm:prSet/>
      <dgm:spPr/>
      <dgm:t>
        <a:bodyPr/>
        <a:lstStyle/>
        <a:p>
          <a:endParaRPr lang="en-US"/>
        </a:p>
      </dgm:t>
    </dgm:pt>
    <dgm:pt modelId="{2B59A950-1CDE-45F2-A7DC-1296ACE0D4AB}" type="sibTrans" cxnId="{800EBFB7-F9C7-4846-9255-B8D0460CF357}">
      <dgm:prSet/>
      <dgm:spPr/>
      <dgm:t>
        <a:bodyPr/>
        <a:lstStyle/>
        <a:p>
          <a:endParaRPr lang="en-US"/>
        </a:p>
      </dgm:t>
    </dgm:pt>
    <dgm:pt modelId="{8F2B8BEC-03A8-4E62-8781-7B81016B2776}">
      <dgm:prSet/>
      <dgm:spPr/>
      <dgm:t>
        <a:bodyPr/>
        <a:lstStyle/>
        <a:p>
          <a:r>
            <a:rPr lang="en-US" dirty="0">
              <a:latin typeface="Calibri"/>
              <a:cs typeface="Calibri"/>
            </a:rPr>
            <a:t>Average</a:t>
          </a:r>
          <a:r>
            <a:rPr lang="en-US" dirty="0">
              <a:latin typeface="Calibri"/>
            </a:rPr>
            <a:t> annual savings: $26,475, as high as $80,000</a:t>
          </a:r>
          <a:endParaRPr lang="en-US" dirty="0"/>
        </a:p>
      </dgm:t>
    </dgm:pt>
    <dgm:pt modelId="{8176F9FE-D8EC-4552-96DD-64320FD21534}" type="parTrans" cxnId="{30EB064A-8F85-47DD-B504-EAA015110A03}">
      <dgm:prSet/>
      <dgm:spPr/>
      <dgm:t>
        <a:bodyPr/>
        <a:lstStyle/>
        <a:p>
          <a:endParaRPr lang="en-US"/>
        </a:p>
      </dgm:t>
    </dgm:pt>
    <dgm:pt modelId="{6C905877-FE3C-4BAC-A9B4-5FDE6EA3EE70}" type="sibTrans" cxnId="{30EB064A-8F85-47DD-B504-EAA015110A03}">
      <dgm:prSet/>
      <dgm:spPr/>
      <dgm:t>
        <a:bodyPr/>
        <a:lstStyle/>
        <a:p>
          <a:endParaRPr lang="en-US"/>
        </a:p>
      </dgm:t>
    </dgm:pt>
    <dgm:pt modelId="{27258D88-A510-43E2-AE5E-FBF192985959}">
      <dgm:prSet/>
      <dgm:spPr/>
      <dgm:t>
        <a:bodyPr/>
        <a:lstStyle/>
        <a:p>
          <a:r>
            <a:rPr lang="en-US" dirty="0">
              <a:latin typeface="Calibri"/>
            </a:rPr>
            <a:t>Average lifetime savings: $716,437</a:t>
          </a:r>
          <a:endParaRPr lang="en-US" dirty="0"/>
        </a:p>
      </dgm:t>
    </dgm:pt>
    <dgm:pt modelId="{20DD6376-87FB-4A2D-8669-852E9E952413}" type="parTrans" cxnId="{5439AE10-01CA-4C0C-AFBF-A14C49CB4EDA}">
      <dgm:prSet/>
      <dgm:spPr/>
      <dgm:t>
        <a:bodyPr/>
        <a:lstStyle/>
        <a:p>
          <a:endParaRPr lang="en-US"/>
        </a:p>
      </dgm:t>
    </dgm:pt>
    <dgm:pt modelId="{081F2E2A-7CE3-4FA3-8AE0-E60EA8AA8EAE}" type="sibTrans" cxnId="{5439AE10-01CA-4C0C-AFBF-A14C49CB4EDA}">
      <dgm:prSet/>
      <dgm:spPr/>
      <dgm:t>
        <a:bodyPr/>
        <a:lstStyle/>
        <a:p>
          <a:endParaRPr lang="en-US"/>
        </a:p>
      </dgm:t>
    </dgm:pt>
    <dgm:pt modelId="{22508264-E243-412C-B7CE-34CEF6948786}">
      <dgm:prSet phldr="0"/>
      <dgm:spPr/>
      <dgm:t>
        <a:bodyPr/>
        <a:lstStyle/>
        <a:p>
          <a:pPr rtl="0"/>
          <a:r>
            <a:rPr lang="en-US" dirty="0">
              <a:latin typeface="Calibri"/>
            </a:rPr>
            <a:t>$375+ million saved if all cities, counties, and school districts installed the average system</a:t>
          </a:r>
        </a:p>
      </dgm:t>
    </dgm:pt>
    <dgm:pt modelId="{C0B09D17-4E03-4D6E-B672-6FCCC09FFF20}" type="parTrans" cxnId="{3E87CB7F-FC55-47A8-A518-09DAEB42C730}">
      <dgm:prSet/>
      <dgm:spPr/>
    </dgm:pt>
    <dgm:pt modelId="{1AC34CCC-407F-4B26-9D3D-E09E4E0FC242}" type="sibTrans" cxnId="{3E87CB7F-FC55-47A8-A518-09DAEB42C730}">
      <dgm:prSet/>
      <dgm:spPr/>
    </dgm:pt>
    <dgm:pt modelId="{2AFB3618-73D9-49F1-B5E3-00A0BE9D45E4}" type="pres">
      <dgm:prSet presAssocID="{92078AD2-4D50-4592-98C0-88C22DBF7558}" presName="vert0" presStyleCnt="0">
        <dgm:presLayoutVars>
          <dgm:dir/>
          <dgm:animOne val="branch"/>
          <dgm:animLvl val="lvl"/>
        </dgm:presLayoutVars>
      </dgm:prSet>
      <dgm:spPr/>
    </dgm:pt>
    <dgm:pt modelId="{E61D91E0-FAF5-4781-AC98-CBE62CB90E18}" type="pres">
      <dgm:prSet presAssocID="{491E1D04-66C0-45C0-9601-071EB060AB60}" presName="thickLine" presStyleLbl="alignNode1" presStyleIdx="0" presStyleCnt="4"/>
      <dgm:spPr/>
    </dgm:pt>
    <dgm:pt modelId="{A3EA093B-AC84-45E0-B204-1585B3079247}" type="pres">
      <dgm:prSet presAssocID="{491E1D04-66C0-45C0-9601-071EB060AB60}" presName="horz1" presStyleCnt="0"/>
      <dgm:spPr/>
    </dgm:pt>
    <dgm:pt modelId="{A1C3C079-1974-4271-8B78-061E0C927FEB}" type="pres">
      <dgm:prSet presAssocID="{491E1D04-66C0-45C0-9601-071EB060AB60}" presName="tx1" presStyleLbl="revTx" presStyleIdx="0" presStyleCnt="4"/>
      <dgm:spPr/>
    </dgm:pt>
    <dgm:pt modelId="{9D99CAD0-20FF-48B2-B2DA-BD3B47CB1359}" type="pres">
      <dgm:prSet presAssocID="{491E1D04-66C0-45C0-9601-071EB060AB60}" presName="vert1" presStyleCnt="0"/>
      <dgm:spPr/>
    </dgm:pt>
    <dgm:pt modelId="{FE7A3CA7-3263-430B-A822-73F3179FD95B}" type="pres">
      <dgm:prSet presAssocID="{8F2B8BEC-03A8-4E62-8781-7B81016B2776}" presName="thickLine" presStyleLbl="alignNode1" presStyleIdx="1" presStyleCnt="4"/>
      <dgm:spPr/>
    </dgm:pt>
    <dgm:pt modelId="{798ACD72-9E79-453E-A7D2-3D52583D9782}" type="pres">
      <dgm:prSet presAssocID="{8F2B8BEC-03A8-4E62-8781-7B81016B2776}" presName="horz1" presStyleCnt="0"/>
      <dgm:spPr/>
    </dgm:pt>
    <dgm:pt modelId="{AAAFE0AC-9E7E-40DE-A51E-9FF17D47596A}" type="pres">
      <dgm:prSet presAssocID="{8F2B8BEC-03A8-4E62-8781-7B81016B2776}" presName="tx1" presStyleLbl="revTx" presStyleIdx="1" presStyleCnt="4"/>
      <dgm:spPr/>
    </dgm:pt>
    <dgm:pt modelId="{3D97EC68-5A6F-4070-9F08-50C5A62053DA}" type="pres">
      <dgm:prSet presAssocID="{8F2B8BEC-03A8-4E62-8781-7B81016B2776}" presName="vert1" presStyleCnt="0"/>
      <dgm:spPr/>
    </dgm:pt>
    <dgm:pt modelId="{63C4CD3B-98F4-4859-A3D6-925A41AC39BD}" type="pres">
      <dgm:prSet presAssocID="{27258D88-A510-43E2-AE5E-FBF192985959}" presName="thickLine" presStyleLbl="alignNode1" presStyleIdx="2" presStyleCnt="4"/>
      <dgm:spPr/>
    </dgm:pt>
    <dgm:pt modelId="{9CB161C0-79A9-4744-A02E-FCA850653FC9}" type="pres">
      <dgm:prSet presAssocID="{27258D88-A510-43E2-AE5E-FBF192985959}" presName="horz1" presStyleCnt="0"/>
      <dgm:spPr/>
    </dgm:pt>
    <dgm:pt modelId="{32698EEC-1741-4FAA-8BD1-4E3D65C1F286}" type="pres">
      <dgm:prSet presAssocID="{27258D88-A510-43E2-AE5E-FBF192985959}" presName="tx1" presStyleLbl="revTx" presStyleIdx="2" presStyleCnt="4"/>
      <dgm:spPr/>
    </dgm:pt>
    <dgm:pt modelId="{1F9D54C4-7B6C-423D-AB1D-7C845C82230F}" type="pres">
      <dgm:prSet presAssocID="{27258D88-A510-43E2-AE5E-FBF192985959}" presName="vert1" presStyleCnt="0"/>
      <dgm:spPr/>
    </dgm:pt>
    <dgm:pt modelId="{5730D88B-7425-4DC5-9ADC-EDBE8C28D217}" type="pres">
      <dgm:prSet presAssocID="{22508264-E243-412C-B7CE-34CEF6948786}" presName="thickLine" presStyleLbl="alignNode1" presStyleIdx="3" presStyleCnt="4"/>
      <dgm:spPr/>
    </dgm:pt>
    <dgm:pt modelId="{8E377583-324B-42A3-A39C-4E838DF8E33D}" type="pres">
      <dgm:prSet presAssocID="{22508264-E243-412C-B7CE-34CEF6948786}" presName="horz1" presStyleCnt="0"/>
      <dgm:spPr/>
    </dgm:pt>
    <dgm:pt modelId="{998EF602-3034-45A8-A10B-7B6406CF8578}" type="pres">
      <dgm:prSet presAssocID="{22508264-E243-412C-B7CE-34CEF6948786}" presName="tx1" presStyleLbl="revTx" presStyleIdx="3" presStyleCnt="4"/>
      <dgm:spPr/>
    </dgm:pt>
    <dgm:pt modelId="{2D8B9CCF-CE24-4BED-A6FE-5CF8CBBB4CBD}" type="pres">
      <dgm:prSet presAssocID="{22508264-E243-412C-B7CE-34CEF6948786}" presName="vert1" presStyleCnt="0"/>
      <dgm:spPr/>
    </dgm:pt>
  </dgm:ptLst>
  <dgm:cxnLst>
    <dgm:cxn modelId="{D22B3B00-D35C-402C-A975-BD6A4EF26018}" type="presOf" srcId="{27258D88-A510-43E2-AE5E-FBF192985959}" destId="{32698EEC-1741-4FAA-8BD1-4E3D65C1F286}" srcOrd="0" destOrd="0" presId="urn:microsoft.com/office/officeart/2008/layout/LinedList"/>
    <dgm:cxn modelId="{5439AE10-01CA-4C0C-AFBF-A14C49CB4EDA}" srcId="{92078AD2-4D50-4592-98C0-88C22DBF7558}" destId="{27258D88-A510-43E2-AE5E-FBF192985959}" srcOrd="2" destOrd="0" parTransId="{20DD6376-87FB-4A2D-8669-852E9E952413}" sibTransId="{081F2E2A-7CE3-4FA3-8AE0-E60EA8AA8EAE}"/>
    <dgm:cxn modelId="{5824BD1E-A660-4293-B3B5-61D331D465F7}" type="presOf" srcId="{491E1D04-66C0-45C0-9601-071EB060AB60}" destId="{A1C3C079-1974-4271-8B78-061E0C927FEB}" srcOrd="0" destOrd="0" presId="urn:microsoft.com/office/officeart/2008/layout/LinedList"/>
    <dgm:cxn modelId="{3D0EE63A-5B03-4329-9DC6-622FD2EDEB87}" type="presOf" srcId="{8F2B8BEC-03A8-4E62-8781-7B81016B2776}" destId="{AAAFE0AC-9E7E-40DE-A51E-9FF17D47596A}" srcOrd="0" destOrd="0" presId="urn:microsoft.com/office/officeart/2008/layout/LinedList"/>
    <dgm:cxn modelId="{30EB064A-8F85-47DD-B504-EAA015110A03}" srcId="{92078AD2-4D50-4592-98C0-88C22DBF7558}" destId="{8F2B8BEC-03A8-4E62-8781-7B81016B2776}" srcOrd="1" destOrd="0" parTransId="{8176F9FE-D8EC-4552-96DD-64320FD21534}" sibTransId="{6C905877-FE3C-4BAC-A9B4-5FDE6EA3EE70}"/>
    <dgm:cxn modelId="{3E87CB7F-FC55-47A8-A518-09DAEB42C730}" srcId="{92078AD2-4D50-4592-98C0-88C22DBF7558}" destId="{22508264-E243-412C-B7CE-34CEF6948786}" srcOrd="3" destOrd="0" parTransId="{C0B09D17-4E03-4D6E-B672-6FCCC09FFF20}" sibTransId="{1AC34CCC-407F-4B26-9D3D-E09E4E0FC242}"/>
    <dgm:cxn modelId="{F7A3389A-B275-494B-982F-6E5350A957A0}" type="presOf" srcId="{92078AD2-4D50-4592-98C0-88C22DBF7558}" destId="{2AFB3618-73D9-49F1-B5E3-00A0BE9D45E4}" srcOrd="0" destOrd="0" presId="urn:microsoft.com/office/officeart/2008/layout/LinedList"/>
    <dgm:cxn modelId="{800EBFB7-F9C7-4846-9255-B8D0460CF357}" srcId="{92078AD2-4D50-4592-98C0-88C22DBF7558}" destId="{491E1D04-66C0-45C0-9601-071EB060AB60}" srcOrd="0" destOrd="0" parTransId="{7BCE8DB6-BED4-4FC5-982E-0963648A6C2B}" sibTransId="{2B59A950-1CDE-45F2-A7DC-1296ACE0D4AB}"/>
    <dgm:cxn modelId="{508032BE-D44D-4103-95FD-7F93BEDA07D1}" type="presOf" srcId="{22508264-E243-412C-B7CE-34CEF6948786}" destId="{998EF602-3034-45A8-A10B-7B6406CF8578}" srcOrd="0" destOrd="0" presId="urn:microsoft.com/office/officeart/2008/layout/LinedList"/>
    <dgm:cxn modelId="{104F1FB8-0CC6-4CF6-94C5-057A746F32B1}" type="presParOf" srcId="{2AFB3618-73D9-49F1-B5E3-00A0BE9D45E4}" destId="{E61D91E0-FAF5-4781-AC98-CBE62CB90E18}" srcOrd="0" destOrd="0" presId="urn:microsoft.com/office/officeart/2008/layout/LinedList"/>
    <dgm:cxn modelId="{4E987578-2A43-4124-A6B6-33B8450216EC}" type="presParOf" srcId="{2AFB3618-73D9-49F1-B5E3-00A0BE9D45E4}" destId="{A3EA093B-AC84-45E0-B204-1585B3079247}" srcOrd="1" destOrd="0" presId="urn:microsoft.com/office/officeart/2008/layout/LinedList"/>
    <dgm:cxn modelId="{972434FF-A43E-4C1C-B15C-7EF189486E0E}" type="presParOf" srcId="{A3EA093B-AC84-45E0-B204-1585B3079247}" destId="{A1C3C079-1974-4271-8B78-061E0C927FEB}" srcOrd="0" destOrd="0" presId="urn:microsoft.com/office/officeart/2008/layout/LinedList"/>
    <dgm:cxn modelId="{16865021-11EB-4983-8E76-ECCD5C50E9D2}" type="presParOf" srcId="{A3EA093B-AC84-45E0-B204-1585B3079247}" destId="{9D99CAD0-20FF-48B2-B2DA-BD3B47CB1359}" srcOrd="1" destOrd="0" presId="urn:microsoft.com/office/officeart/2008/layout/LinedList"/>
    <dgm:cxn modelId="{D6EED22E-D430-48FE-AC86-8948BB81B939}" type="presParOf" srcId="{2AFB3618-73D9-49F1-B5E3-00A0BE9D45E4}" destId="{FE7A3CA7-3263-430B-A822-73F3179FD95B}" srcOrd="2" destOrd="0" presId="urn:microsoft.com/office/officeart/2008/layout/LinedList"/>
    <dgm:cxn modelId="{0C111709-AE7F-432C-A08F-4412CAFA802D}" type="presParOf" srcId="{2AFB3618-73D9-49F1-B5E3-00A0BE9D45E4}" destId="{798ACD72-9E79-453E-A7D2-3D52583D9782}" srcOrd="3" destOrd="0" presId="urn:microsoft.com/office/officeart/2008/layout/LinedList"/>
    <dgm:cxn modelId="{93A2C4C1-09F3-4BEF-81E2-1BC17D0C55A1}" type="presParOf" srcId="{798ACD72-9E79-453E-A7D2-3D52583D9782}" destId="{AAAFE0AC-9E7E-40DE-A51E-9FF17D47596A}" srcOrd="0" destOrd="0" presId="urn:microsoft.com/office/officeart/2008/layout/LinedList"/>
    <dgm:cxn modelId="{1C887CF6-378D-4CC9-B5F8-5F114075CE48}" type="presParOf" srcId="{798ACD72-9E79-453E-A7D2-3D52583D9782}" destId="{3D97EC68-5A6F-4070-9F08-50C5A62053DA}" srcOrd="1" destOrd="0" presId="urn:microsoft.com/office/officeart/2008/layout/LinedList"/>
    <dgm:cxn modelId="{628C3295-A628-44D7-B7FF-17560FDAB1FE}" type="presParOf" srcId="{2AFB3618-73D9-49F1-B5E3-00A0BE9D45E4}" destId="{63C4CD3B-98F4-4859-A3D6-925A41AC39BD}" srcOrd="4" destOrd="0" presId="urn:microsoft.com/office/officeart/2008/layout/LinedList"/>
    <dgm:cxn modelId="{15FD3EFA-84BD-4026-B9E0-1538A9AF17E8}" type="presParOf" srcId="{2AFB3618-73D9-49F1-B5E3-00A0BE9D45E4}" destId="{9CB161C0-79A9-4744-A02E-FCA850653FC9}" srcOrd="5" destOrd="0" presId="urn:microsoft.com/office/officeart/2008/layout/LinedList"/>
    <dgm:cxn modelId="{EE1AD911-3D40-4077-B5A2-BDB50AB281BB}" type="presParOf" srcId="{9CB161C0-79A9-4744-A02E-FCA850653FC9}" destId="{32698EEC-1741-4FAA-8BD1-4E3D65C1F286}" srcOrd="0" destOrd="0" presId="urn:microsoft.com/office/officeart/2008/layout/LinedList"/>
    <dgm:cxn modelId="{C4BAF34B-DEB9-4AFB-BEFC-E6A268DB770D}" type="presParOf" srcId="{9CB161C0-79A9-4744-A02E-FCA850653FC9}" destId="{1F9D54C4-7B6C-423D-AB1D-7C845C82230F}" srcOrd="1" destOrd="0" presId="urn:microsoft.com/office/officeart/2008/layout/LinedList"/>
    <dgm:cxn modelId="{8A48E647-F116-421D-8490-9E1FF32A2D94}" type="presParOf" srcId="{2AFB3618-73D9-49F1-B5E3-00A0BE9D45E4}" destId="{5730D88B-7425-4DC5-9ADC-EDBE8C28D217}" srcOrd="6" destOrd="0" presId="urn:microsoft.com/office/officeart/2008/layout/LinedList"/>
    <dgm:cxn modelId="{7051DD4A-A682-4F1D-8675-E6F51770AEF7}" type="presParOf" srcId="{2AFB3618-73D9-49F1-B5E3-00A0BE9D45E4}" destId="{8E377583-324B-42A3-A39C-4E838DF8E33D}" srcOrd="7" destOrd="0" presId="urn:microsoft.com/office/officeart/2008/layout/LinedList"/>
    <dgm:cxn modelId="{4FFBF093-3415-4DB2-B56D-08EBB2676EEB}" type="presParOf" srcId="{8E377583-324B-42A3-A39C-4E838DF8E33D}" destId="{998EF602-3034-45A8-A10B-7B6406CF8578}" srcOrd="0" destOrd="0" presId="urn:microsoft.com/office/officeart/2008/layout/LinedList"/>
    <dgm:cxn modelId="{E39115EE-A2D1-493A-A58C-E504F025B6C8}" type="presParOf" srcId="{8E377583-324B-42A3-A39C-4E838DF8E33D}" destId="{2D8B9CCF-CE24-4BED-A6FE-5CF8CBBB4CB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078AD2-4D50-4592-98C0-88C22DBF755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91E1D04-66C0-45C0-9601-071EB060AB60}">
      <dgm:prSet/>
      <dgm:spPr/>
      <dgm:t>
        <a:bodyPr/>
        <a:lstStyle/>
        <a:p>
          <a:pPr>
            <a:lnSpc>
              <a:spcPct val="100000"/>
            </a:lnSpc>
          </a:pPr>
          <a:r>
            <a:rPr lang="en-US"/>
            <a:t>U.S. Solar Industry Employment Increased by more than 73,000 in 2016 – a 25% increase </a:t>
          </a:r>
        </a:p>
      </dgm:t>
    </dgm:pt>
    <dgm:pt modelId="{7BCE8DB6-BED4-4FC5-982E-0963648A6C2B}" type="parTrans" cxnId="{800EBFB7-F9C7-4846-9255-B8D0460CF357}">
      <dgm:prSet/>
      <dgm:spPr/>
      <dgm:t>
        <a:bodyPr/>
        <a:lstStyle/>
        <a:p>
          <a:endParaRPr lang="en-US"/>
        </a:p>
      </dgm:t>
    </dgm:pt>
    <dgm:pt modelId="{2B59A950-1CDE-45F2-A7DC-1296ACE0D4AB}" type="sibTrans" cxnId="{800EBFB7-F9C7-4846-9255-B8D0460CF357}">
      <dgm:prSet/>
      <dgm:spPr/>
      <dgm:t>
        <a:bodyPr/>
        <a:lstStyle/>
        <a:p>
          <a:endParaRPr lang="en-US"/>
        </a:p>
      </dgm:t>
    </dgm:pt>
    <dgm:pt modelId="{DEA5936F-5C22-4239-990E-68B62E2124E0}">
      <dgm:prSet/>
      <dgm:spPr/>
      <dgm:t>
        <a:bodyPr/>
        <a:lstStyle/>
        <a:p>
          <a:pPr>
            <a:lnSpc>
              <a:spcPct val="100000"/>
            </a:lnSpc>
          </a:pPr>
          <a:r>
            <a:rPr lang="en-US"/>
            <a:t>WI  employers anticipating adding more than 6,000 clean energy jobs in 2019 – an 8.4% growth. </a:t>
          </a:r>
        </a:p>
      </dgm:t>
    </dgm:pt>
    <dgm:pt modelId="{DF943DDF-C167-4D9B-8F90-06966E96400B}" type="parTrans" cxnId="{D96E8CFD-CA39-4775-BC89-91E0B6339E03}">
      <dgm:prSet/>
      <dgm:spPr/>
      <dgm:t>
        <a:bodyPr/>
        <a:lstStyle/>
        <a:p>
          <a:endParaRPr lang="en-US"/>
        </a:p>
      </dgm:t>
    </dgm:pt>
    <dgm:pt modelId="{6EAE05E8-C364-4C09-8338-C17011BEE546}" type="sibTrans" cxnId="{D96E8CFD-CA39-4775-BC89-91E0B6339E03}">
      <dgm:prSet/>
      <dgm:spPr/>
      <dgm:t>
        <a:bodyPr/>
        <a:lstStyle/>
        <a:p>
          <a:endParaRPr lang="en-US"/>
        </a:p>
      </dgm:t>
    </dgm:pt>
    <dgm:pt modelId="{8F2B8BEC-03A8-4E62-8781-7B81016B2776}">
      <dgm:prSet/>
      <dgm:spPr/>
      <dgm:t>
        <a:bodyPr/>
        <a:lstStyle/>
        <a:p>
          <a:pPr>
            <a:lnSpc>
              <a:spcPct val="100000"/>
            </a:lnSpc>
          </a:pPr>
          <a:r>
            <a:rPr lang="en-US">
              <a:cs typeface="Calibri"/>
            </a:rPr>
            <a:t>WI employs </a:t>
          </a:r>
          <a:r>
            <a:rPr lang="en-US"/>
            <a:t>almost 4000 people in solar with over 75,000 in clean energy jobs overall, 2.5% of the total labor force </a:t>
          </a:r>
        </a:p>
      </dgm:t>
    </dgm:pt>
    <dgm:pt modelId="{8176F9FE-D8EC-4552-96DD-64320FD21534}" type="parTrans" cxnId="{30EB064A-8F85-47DD-B504-EAA015110A03}">
      <dgm:prSet/>
      <dgm:spPr/>
      <dgm:t>
        <a:bodyPr/>
        <a:lstStyle/>
        <a:p>
          <a:endParaRPr lang="en-US"/>
        </a:p>
      </dgm:t>
    </dgm:pt>
    <dgm:pt modelId="{6C905877-FE3C-4BAC-A9B4-5FDE6EA3EE70}" type="sibTrans" cxnId="{30EB064A-8F85-47DD-B504-EAA015110A03}">
      <dgm:prSet/>
      <dgm:spPr/>
      <dgm:t>
        <a:bodyPr/>
        <a:lstStyle/>
        <a:p>
          <a:endParaRPr lang="en-US"/>
        </a:p>
      </dgm:t>
    </dgm:pt>
    <dgm:pt modelId="{27258D88-A510-43E2-AE5E-FBF192985959}">
      <dgm:prSet/>
      <dgm:spPr/>
      <dgm:t>
        <a:bodyPr/>
        <a:lstStyle/>
        <a:p>
          <a:pPr>
            <a:lnSpc>
              <a:spcPct val="100000"/>
            </a:lnSpc>
          </a:pPr>
          <a:r>
            <a:rPr lang="en-US"/>
            <a:t>Renewable energy employs 6,000 people in Wisconsin, a 5.4% growth from 2017. </a:t>
          </a:r>
        </a:p>
      </dgm:t>
    </dgm:pt>
    <dgm:pt modelId="{20DD6376-87FB-4A2D-8669-852E9E952413}" type="parTrans" cxnId="{5439AE10-01CA-4C0C-AFBF-A14C49CB4EDA}">
      <dgm:prSet/>
      <dgm:spPr/>
      <dgm:t>
        <a:bodyPr/>
        <a:lstStyle/>
        <a:p>
          <a:endParaRPr lang="en-US"/>
        </a:p>
      </dgm:t>
    </dgm:pt>
    <dgm:pt modelId="{081F2E2A-7CE3-4FA3-8AE0-E60EA8AA8EAE}" type="sibTrans" cxnId="{5439AE10-01CA-4C0C-AFBF-A14C49CB4EDA}">
      <dgm:prSet/>
      <dgm:spPr/>
      <dgm:t>
        <a:bodyPr/>
        <a:lstStyle/>
        <a:p>
          <a:endParaRPr lang="en-US"/>
        </a:p>
      </dgm:t>
    </dgm:pt>
    <dgm:pt modelId="{CF3CA4D2-DFE8-441A-AB74-F6EC55091060}" type="pres">
      <dgm:prSet presAssocID="{92078AD2-4D50-4592-98C0-88C22DBF7558}" presName="root" presStyleCnt="0">
        <dgm:presLayoutVars>
          <dgm:dir/>
          <dgm:resizeHandles val="exact"/>
        </dgm:presLayoutVars>
      </dgm:prSet>
      <dgm:spPr/>
    </dgm:pt>
    <dgm:pt modelId="{9D749701-C095-40D9-8C06-A7672B9339D0}" type="pres">
      <dgm:prSet presAssocID="{491E1D04-66C0-45C0-9601-071EB060AB60}" presName="compNode" presStyleCnt="0"/>
      <dgm:spPr/>
    </dgm:pt>
    <dgm:pt modelId="{7D0A79BD-A022-4023-807B-F687377ACD00}" type="pres">
      <dgm:prSet presAssocID="{491E1D04-66C0-45C0-9601-071EB060AB60}" presName="bgRect" presStyleLbl="bgShp" presStyleIdx="0" presStyleCnt="4"/>
      <dgm:spPr/>
    </dgm:pt>
    <dgm:pt modelId="{035E271B-583B-48FD-9E97-D400E53DD8FA}" type="pres">
      <dgm:prSet presAssocID="{491E1D04-66C0-45C0-9601-071EB060AB6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Secure"/>
        </a:ext>
      </dgm:extLst>
    </dgm:pt>
    <dgm:pt modelId="{D6C2B905-D82B-40CD-BD59-8C96914A9B56}" type="pres">
      <dgm:prSet presAssocID="{491E1D04-66C0-45C0-9601-071EB060AB60}" presName="spaceRect" presStyleCnt="0"/>
      <dgm:spPr/>
    </dgm:pt>
    <dgm:pt modelId="{0564C3D0-DF47-4777-A3AE-65E132124A37}" type="pres">
      <dgm:prSet presAssocID="{491E1D04-66C0-45C0-9601-071EB060AB60}" presName="parTx" presStyleLbl="revTx" presStyleIdx="0" presStyleCnt="4">
        <dgm:presLayoutVars>
          <dgm:chMax val="0"/>
          <dgm:chPref val="0"/>
        </dgm:presLayoutVars>
      </dgm:prSet>
      <dgm:spPr/>
    </dgm:pt>
    <dgm:pt modelId="{AA852FCB-68B8-4E9C-916F-A6F566860BD9}" type="pres">
      <dgm:prSet presAssocID="{2B59A950-1CDE-45F2-A7DC-1296ACE0D4AB}" presName="sibTrans" presStyleCnt="0"/>
      <dgm:spPr/>
    </dgm:pt>
    <dgm:pt modelId="{930A5E1A-CF74-4062-B742-70FE4BB59A06}" type="pres">
      <dgm:prSet presAssocID="{DEA5936F-5C22-4239-990E-68B62E2124E0}" presName="compNode" presStyleCnt="0"/>
      <dgm:spPr/>
    </dgm:pt>
    <dgm:pt modelId="{4B577FAC-C76E-4E7C-AA2E-2D86FB58D02A}" type="pres">
      <dgm:prSet presAssocID="{DEA5936F-5C22-4239-990E-68B62E2124E0}" presName="bgRect" presStyleLbl="bgShp" presStyleIdx="1" presStyleCnt="4"/>
      <dgm:spPr/>
    </dgm:pt>
    <dgm:pt modelId="{287E0E96-957B-45DF-9CF4-FD2A7161010B}" type="pres">
      <dgm:prSet presAssocID="{DEA5936F-5C22-4239-990E-68B62E2124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Outline"/>
        </a:ext>
      </dgm:extLst>
    </dgm:pt>
    <dgm:pt modelId="{39C8C3B4-E8E0-4CA0-8729-60981D39DBA8}" type="pres">
      <dgm:prSet presAssocID="{DEA5936F-5C22-4239-990E-68B62E2124E0}" presName="spaceRect" presStyleCnt="0"/>
      <dgm:spPr/>
    </dgm:pt>
    <dgm:pt modelId="{A0EAB388-F2B7-434E-AB76-0D2AA7A88072}" type="pres">
      <dgm:prSet presAssocID="{DEA5936F-5C22-4239-990E-68B62E2124E0}" presName="parTx" presStyleLbl="revTx" presStyleIdx="1" presStyleCnt="4">
        <dgm:presLayoutVars>
          <dgm:chMax val="0"/>
          <dgm:chPref val="0"/>
        </dgm:presLayoutVars>
      </dgm:prSet>
      <dgm:spPr/>
    </dgm:pt>
    <dgm:pt modelId="{69B292DF-F949-4EF2-A471-D03F8E564580}" type="pres">
      <dgm:prSet presAssocID="{6EAE05E8-C364-4C09-8338-C17011BEE546}" presName="sibTrans" presStyleCnt="0"/>
      <dgm:spPr/>
    </dgm:pt>
    <dgm:pt modelId="{97695CED-DDE3-4F8F-B623-CF2FD9CC9A0E}" type="pres">
      <dgm:prSet presAssocID="{8F2B8BEC-03A8-4E62-8781-7B81016B2776}" presName="compNode" presStyleCnt="0"/>
      <dgm:spPr/>
    </dgm:pt>
    <dgm:pt modelId="{08BFF03F-BF13-42A6-B4AF-1B4399CC6533}" type="pres">
      <dgm:prSet presAssocID="{8F2B8BEC-03A8-4E62-8781-7B81016B2776}" presName="bgRect" presStyleLbl="bgShp" presStyleIdx="2" presStyleCnt="4"/>
      <dgm:spPr/>
    </dgm:pt>
    <dgm:pt modelId="{C57E2F56-AF37-452C-AD22-3060BA603321}" type="pres">
      <dgm:prSet presAssocID="{8F2B8BEC-03A8-4E62-8781-7B81016B277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nderstorms"/>
        </a:ext>
      </dgm:extLst>
    </dgm:pt>
    <dgm:pt modelId="{FE3E273A-C58A-4E07-958E-12C9A32E428D}" type="pres">
      <dgm:prSet presAssocID="{8F2B8BEC-03A8-4E62-8781-7B81016B2776}" presName="spaceRect" presStyleCnt="0"/>
      <dgm:spPr/>
    </dgm:pt>
    <dgm:pt modelId="{DEAF107B-317F-4B2A-94C6-09248407352B}" type="pres">
      <dgm:prSet presAssocID="{8F2B8BEC-03A8-4E62-8781-7B81016B2776}" presName="parTx" presStyleLbl="revTx" presStyleIdx="2" presStyleCnt="4">
        <dgm:presLayoutVars>
          <dgm:chMax val="0"/>
          <dgm:chPref val="0"/>
        </dgm:presLayoutVars>
      </dgm:prSet>
      <dgm:spPr/>
    </dgm:pt>
    <dgm:pt modelId="{B2289707-799B-4F04-8DA9-01467814B318}" type="pres">
      <dgm:prSet presAssocID="{6C905877-FE3C-4BAC-A9B4-5FDE6EA3EE70}" presName="sibTrans" presStyleCnt="0"/>
      <dgm:spPr/>
    </dgm:pt>
    <dgm:pt modelId="{7725D427-4DCA-42C4-88F9-6DEB7908F8F9}" type="pres">
      <dgm:prSet presAssocID="{27258D88-A510-43E2-AE5E-FBF192985959}" presName="compNode" presStyleCnt="0"/>
      <dgm:spPr/>
    </dgm:pt>
    <dgm:pt modelId="{617BCABF-07F7-4A01-91DC-AFD6A63EFBBF}" type="pres">
      <dgm:prSet presAssocID="{27258D88-A510-43E2-AE5E-FBF192985959}" presName="bgRect" presStyleLbl="bgShp" presStyleIdx="3" presStyleCnt="4"/>
      <dgm:spPr/>
    </dgm:pt>
    <dgm:pt modelId="{2ADEAA5C-3AFE-437E-B3CB-431B2E50521F}" type="pres">
      <dgm:prSet presAssocID="{27258D88-A510-43E2-AE5E-FBF1929859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lth"/>
        </a:ext>
      </dgm:extLst>
    </dgm:pt>
    <dgm:pt modelId="{E02BE7DB-941B-4249-9E88-C079C0128715}" type="pres">
      <dgm:prSet presAssocID="{27258D88-A510-43E2-AE5E-FBF192985959}" presName="spaceRect" presStyleCnt="0"/>
      <dgm:spPr/>
    </dgm:pt>
    <dgm:pt modelId="{82FBC0B3-7E32-4ADA-A0CD-26F0141CC09D}" type="pres">
      <dgm:prSet presAssocID="{27258D88-A510-43E2-AE5E-FBF192985959}" presName="parTx" presStyleLbl="revTx" presStyleIdx="3" presStyleCnt="4">
        <dgm:presLayoutVars>
          <dgm:chMax val="0"/>
          <dgm:chPref val="0"/>
        </dgm:presLayoutVars>
      </dgm:prSet>
      <dgm:spPr/>
    </dgm:pt>
  </dgm:ptLst>
  <dgm:cxnLst>
    <dgm:cxn modelId="{5439AE10-01CA-4C0C-AFBF-A14C49CB4EDA}" srcId="{92078AD2-4D50-4592-98C0-88C22DBF7558}" destId="{27258D88-A510-43E2-AE5E-FBF192985959}" srcOrd="3" destOrd="0" parTransId="{20DD6376-87FB-4A2D-8669-852E9E952413}" sibTransId="{081F2E2A-7CE3-4FA3-8AE0-E60EA8AA8EAE}"/>
    <dgm:cxn modelId="{095B2D3D-D81F-4A11-A6D4-4CF99465322F}" type="presOf" srcId="{27258D88-A510-43E2-AE5E-FBF192985959}" destId="{82FBC0B3-7E32-4ADA-A0CD-26F0141CC09D}" srcOrd="0" destOrd="0" presId="urn:microsoft.com/office/officeart/2018/2/layout/IconVerticalSolidList"/>
    <dgm:cxn modelId="{30EB064A-8F85-47DD-B504-EAA015110A03}" srcId="{92078AD2-4D50-4592-98C0-88C22DBF7558}" destId="{8F2B8BEC-03A8-4E62-8781-7B81016B2776}" srcOrd="2" destOrd="0" parTransId="{8176F9FE-D8EC-4552-96DD-64320FD21534}" sibTransId="{6C905877-FE3C-4BAC-A9B4-5FDE6EA3EE70}"/>
    <dgm:cxn modelId="{064EDC9B-6A68-4056-A063-A1A13206D215}" type="presOf" srcId="{92078AD2-4D50-4592-98C0-88C22DBF7558}" destId="{CF3CA4D2-DFE8-441A-AB74-F6EC55091060}" srcOrd="0" destOrd="0" presId="urn:microsoft.com/office/officeart/2018/2/layout/IconVerticalSolidList"/>
    <dgm:cxn modelId="{800EBFB7-F9C7-4846-9255-B8D0460CF357}" srcId="{92078AD2-4D50-4592-98C0-88C22DBF7558}" destId="{491E1D04-66C0-45C0-9601-071EB060AB60}" srcOrd="0" destOrd="0" parTransId="{7BCE8DB6-BED4-4FC5-982E-0963648A6C2B}" sibTransId="{2B59A950-1CDE-45F2-A7DC-1296ACE0D4AB}"/>
    <dgm:cxn modelId="{BF494CBA-5815-4687-9ED4-CD0E200AD210}" type="presOf" srcId="{8F2B8BEC-03A8-4E62-8781-7B81016B2776}" destId="{DEAF107B-317F-4B2A-94C6-09248407352B}" srcOrd="0" destOrd="0" presId="urn:microsoft.com/office/officeart/2018/2/layout/IconVerticalSolidList"/>
    <dgm:cxn modelId="{282FA9F4-2F8C-4F12-A2A6-A7CD49E7FD28}" type="presOf" srcId="{DEA5936F-5C22-4239-990E-68B62E2124E0}" destId="{A0EAB388-F2B7-434E-AB76-0D2AA7A88072}" srcOrd="0" destOrd="0" presId="urn:microsoft.com/office/officeart/2018/2/layout/IconVerticalSolidList"/>
    <dgm:cxn modelId="{4E7E4CFB-3BDA-41E5-87B2-E8E2A1C88BA7}" type="presOf" srcId="{491E1D04-66C0-45C0-9601-071EB060AB60}" destId="{0564C3D0-DF47-4777-A3AE-65E132124A37}" srcOrd="0" destOrd="0" presId="urn:microsoft.com/office/officeart/2018/2/layout/IconVerticalSolidList"/>
    <dgm:cxn modelId="{D96E8CFD-CA39-4775-BC89-91E0B6339E03}" srcId="{92078AD2-4D50-4592-98C0-88C22DBF7558}" destId="{DEA5936F-5C22-4239-990E-68B62E2124E0}" srcOrd="1" destOrd="0" parTransId="{DF943DDF-C167-4D9B-8F90-06966E96400B}" sibTransId="{6EAE05E8-C364-4C09-8338-C17011BEE546}"/>
    <dgm:cxn modelId="{EED69152-8DF9-4E3F-99F0-5B55B0666804}" type="presParOf" srcId="{CF3CA4D2-DFE8-441A-AB74-F6EC55091060}" destId="{9D749701-C095-40D9-8C06-A7672B9339D0}" srcOrd="0" destOrd="0" presId="urn:microsoft.com/office/officeart/2018/2/layout/IconVerticalSolidList"/>
    <dgm:cxn modelId="{118D39FE-E84B-46DA-B078-93491397E1DB}" type="presParOf" srcId="{9D749701-C095-40D9-8C06-A7672B9339D0}" destId="{7D0A79BD-A022-4023-807B-F687377ACD00}" srcOrd="0" destOrd="0" presId="urn:microsoft.com/office/officeart/2018/2/layout/IconVerticalSolidList"/>
    <dgm:cxn modelId="{5A8E23F4-CF21-49DE-9C32-E5F856F2A111}" type="presParOf" srcId="{9D749701-C095-40D9-8C06-A7672B9339D0}" destId="{035E271B-583B-48FD-9E97-D400E53DD8FA}" srcOrd="1" destOrd="0" presId="urn:microsoft.com/office/officeart/2018/2/layout/IconVerticalSolidList"/>
    <dgm:cxn modelId="{491AE745-1BA6-4C7F-B1B1-87F4187BF50B}" type="presParOf" srcId="{9D749701-C095-40D9-8C06-A7672B9339D0}" destId="{D6C2B905-D82B-40CD-BD59-8C96914A9B56}" srcOrd="2" destOrd="0" presId="urn:microsoft.com/office/officeart/2018/2/layout/IconVerticalSolidList"/>
    <dgm:cxn modelId="{FCADAB44-1DE8-4AFC-826F-4E30C4D9C082}" type="presParOf" srcId="{9D749701-C095-40D9-8C06-A7672B9339D0}" destId="{0564C3D0-DF47-4777-A3AE-65E132124A37}" srcOrd="3" destOrd="0" presId="urn:microsoft.com/office/officeart/2018/2/layout/IconVerticalSolidList"/>
    <dgm:cxn modelId="{54C600C1-9D96-4C30-B725-A9E0121327F8}" type="presParOf" srcId="{CF3CA4D2-DFE8-441A-AB74-F6EC55091060}" destId="{AA852FCB-68B8-4E9C-916F-A6F566860BD9}" srcOrd="1" destOrd="0" presId="urn:microsoft.com/office/officeart/2018/2/layout/IconVerticalSolidList"/>
    <dgm:cxn modelId="{FD42A70B-0FB1-42F7-978B-69091C17D80C}" type="presParOf" srcId="{CF3CA4D2-DFE8-441A-AB74-F6EC55091060}" destId="{930A5E1A-CF74-4062-B742-70FE4BB59A06}" srcOrd="2" destOrd="0" presId="urn:microsoft.com/office/officeart/2018/2/layout/IconVerticalSolidList"/>
    <dgm:cxn modelId="{973D7B84-C039-4ED3-8DFC-D77056908AC5}" type="presParOf" srcId="{930A5E1A-CF74-4062-B742-70FE4BB59A06}" destId="{4B577FAC-C76E-4E7C-AA2E-2D86FB58D02A}" srcOrd="0" destOrd="0" presId="urn:microsoft.com/office/officeart/2018/2/layout/IconVerticalSolidList"/>
    <dgm:cxn modelId="{216373CF-19A9-4530-890C-A020E13D53D1}" type="presParOf" srcId="{930A5E1A-CF74-4062-B742-70FE4BB59A06}" destId="{287E0E96-957B-45DF-9CF4-FD2A7161010B}" srcOrd="1" destOrd="0" presId="urn:microsoft.com/office/officeart/2018/2/layout/IconVerticalSolidList"/>
    <dgm:cxn modelId="{9C7B6627-6936-47ED-8B68-CD8453D0177E}" type="presParOf" srcId="{930A5E1A-CF74-4062-B742-70FE4BB59A06}" destId="{39C8C3B4-E8E0-4CA0-8729-60981D39DBA8}" srcOrd="2" destOrd="0" presId="urn:microsoft.com/office/officeart/2018/2/layout/IconVerticalSolidList"/>
    <dgm:cxn modelId="{7FC8DB39-C7DE-4AB3-B598-87D45F321D21}" type="presParOf" srcId="{930A5E1A-CF74-4062-B742-70FE4BB59A06}" destId="{A0EAB388-F2B7-434E-AB76-0D2AA7A88072}" srcOrd="3" destOrd="0" presId="urn:microsoft.com/office/officeart/2018/2/layout/IconVerticalSolidList"/>
    <dgm:cxn modelId="{3A3C2153-603C-4577-9A72-AA79003E4B9B}" type="presParOf" srcId="{CF3CA4D2-DFE8-441A-AB74-F6EC55091060}" destId="{69B292DF-F949-4EF2-A471-D03F8E564580}" srcOrd="3" destOrd="0" presId="urn:microsoft.com/office/officeart/2018/2/layout/IconVerticalSolidList"/>
    <dgm:cxn modelId="{5A59528E-BDAE-41C7-BDAE-97C9C93B9D70}" type="presParOf" srcId="{CF3CA4D2-DFE8-441A-AB74-F6EC55091060}" destId="{97695CED-DDE3-4F8F-B623-CF2FD9CC9A0E}" srcOrd="4" destOrd="0" presId="urn:microsoft.com/office/officeart/2018/2/layout/IconVerticalSolidList"/>
    <dgm:cxn modelId="{88AA88B8-296F-4145-B0A3-FDF96DEE148A}" type="presParOf" srcId="{97695CED-DDE3-4F8F-B623-CF2FD9CC9A0E}" destId="{08BFF03F-BF13-42A6-B4AF-1B4399CC6533}" srcOrd="0" destOrd="0" presId="urn:microsoft.com/office/officeart/2018/2/layout/IconVerticalSolidList"/>
    <dgm:cxn modelId="{255AEE75-D666-4238-807F-41D2D5DE0BC2}" type="presParOf" srcId="{97695CED-DDE3-4F8F-B623-CF2FD9CC9A0E}" destId="{C57E2F56-AF37-452C-AD22-3060BA603321}" srcOrd="1" destOrd="0" presId="urn:microsoft.com/office/officeart/2018/2/layout/IconVerticalSolidList"/>
    <dgm:cxn modelId="{2617757C-531D-444D-9282-D16D8072E797}" type="presParOf" srcId="{97695CED-DDE3-4F8F-B623-CF2FD9CC9A0E}" destId="{FE3E273A-C58A-4E07-958E-12C9A32E428D}" srcOrd="2" destOrd="0" presId="urn:microsoft.com/office/officeart/2018/2/layout/IconVerticalSolidList"/>
    <dgm:cxn modelId="{5177D1BF-68AB-4C50-8BA2-C9FFE7A5117F}" type="presParOf" srcId="{97695CED-DDE3-4F8F-B623-CF2FD9CC9A0E}" destId="{DEAF107B-317F-4B2A-94C6-09248407352B}" srcOrd="3" destOrd="0" presId="urn:microsoft.com/office/officeart/2018/2/layout/IconVerticalSolidList"/>
    <dgm:cxn modelId="{0314E5D8-758C-4FF6-A7FF-857F47BCFB3A}" type="presParOf" srcId="{CF3CA4D2-DFE8-441A-AB74-F6EC55091060}" destId="{B2289707-799B-4F04-8DA9-01467814B318}" srcOrd="5" destOrd="0" presId="urn:microsoft.com/office/officeart/2018/2/layout/IconVerticalSolidList"/>
    <dgm:cxn modelId="{0FBFB23F-3E8B-47F8-BDC9-F946157CA50B}" type="presParOf" srcId="{CF3CA4D2-DFE8-441A-AB74-F6EC55091060}" destId="{7725D427-4DCA-42C4-88F9-6DEB7908F8F9}" srcOrd="6" destOrd="0" presId="urn:microsoft.com/office/officeart/2018/2/layout/IconVerticalSolidList"/>
    <dgm:cxn modelId="{56CE05CB-21C9-4994-8D67-9DA383A274DE}" type="presParOf" srcId="{7725D427-4DCA-42C4-88F9-6DEB7908F8F9}" destId="{617BCABF-07F7-4A01-91DC-AFD6A63EFBBF}" srcOrd="0" destOrd="0" presId="urn:microsoft.com/office/officeart/2018/2/layout/IconVerticalSolidList"/>
    <dgm:cxn modelId="{CD542750-E5F1-45C4-9292-E3447F5180AF}" type="presParOf" srcId="{7725D427-4DCA-42C4-88F9-6DEB7908F8F9}" destId="{2ADEAA5C-3AFE-437E-B3CB-431B2E50521F}" srcOrd="1" destOrd="0" presId="urn:microsoft.com/office/officeart/2018/2/layout/IconVerticalSolidList"/>
    <dgm:cxn modelId="{4C08D3C5-FA10-49B5-9AE8-CC5B647EB8BA}" type="presParOf" srcId="{7725D427-4DCA-42C4-88F9-6DEB7908F8F9}" destId="{E02BE7DB-941B-4249-9E88-C079C0128715}" srcOrd="2" destOrd="0" presId="urn:microsoft.com/office/officeart/2018/2/layout/IconVerticalSolidList"/>
    <dgm:cxn modelId="{8EB50E79-9879-4E90-AB3A-048EF2ADA7DD}" type="presParOf" srcId="{7725D427-4DCA-42C4-88F9-6DEB7908F8F9}" destId="{82FBC0B3-7E32-4ADA-A0CD-26F0141CC0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D91E0-FAF5-4781-AC98-CBE62CB90E18}">
      <dsp:nvSpPr>
        <dsp:cNvPr id="0" name=""/>
        <dsp:cNvSpPr/>
      </dsp:nvSpPr>
      <dsp:spPr>
        <a:xfrm>
          <a:off x="0" y="0"/>
          <a:ext cx="662050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C3C079-1974-4271-8B78-061E0C927FEB}">
      <dsp:nvSpPr>
        <dsp:cNvPr id="0" name=""/>
        <dsp:cNvSpPr/>
      </dsp:nvSpPr>
      <dsp:spPr>
        <a:xfrm>
          <a:off x="0" y="0"/>
          <a:ext cx="6620505" cy="94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Calibri"/>
            </a:rPr>
            <a:t>80 Iowa communities currently have solar</a:t>
          </a:r>
          <a:endParaRPr lang="en-US" sz="2600" kern="1200" dirty="0"/>
        </a:p>
      </dsp:txBody>
      <dsp:txXfrm>
        <a:off x="0" y="0"/>
        <a:ext cx="6620505" cy="943252"/>
      </dsp:txXfrm>
    </dsp:sp>
    <dsp:sp modelId="{FE7A3CA7-3263-430B-A822-73F3179FD95B}">
      <dsp:nvSpPr>
        <dsp:cNvPr id="0" name=""/>
        <dsp:cNvSpPr/>
      </dsp:nvSpPr>
      <dsp:spPr>
        <a:xfrm>
          <a:off x="0" y="943252"/>
          <a:ext cx="662050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AFE0AC-9E7E-40DE-A51E-9FF17D47596A}">
      <dsp:nvSpPr>
        <dsp:cNvPr id="0" name=""/>
        <dsp:cNvSpPr/>
      </dsp:nvSpPr>
      <dsp:spPr>
        <a:xfrm>
          <a:off x="0" y="943252"/>
          <a:ext cx="6620505" cy="94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a:cs typeface="Calibri"/>
            </a:rPr>
            <a:t>Average</a:t>
          </a:r>
          <a:r>
            <a:rPr lang="en-US" sz="2600" kern="1200" dirty="0">
              <a:latin typeface="Calibri"/>
            </a:rPr>
            <a:t> annual savings: $26,475, as high as $80,000</a:t>
          </a:r>
          <a:endParaRPr lang="en-US" sz="2600" kern="1200" dirty="0"/>
        </a:p>
      </dsp:txBody>
      <dsp:txXfrm>
        <a:off x="0" y="943252"/>
        <a:ext cx="6620505" cy="943252"/>
      </dsp:txXfrm>
    </dsp:sp>
    <dsp:sp modelId="{63C4CD3B-98F4-4859-A3D6-925A41AC39BD}">
      <dsp:nvSpPr>
        <dsp:cNvPr id="0" name=""/>
        <dsp:cNvSpPr/>
      </dsp:nvSpPr>
      <dsp:spPr>
        <a:xfrm>
          <a:off x="0" y="1886505"/>
          <a:ext cx="6620505"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98EEC-1741-4FAA-8BD1-4E3D65C1F286}">
      <dsp:nvSpPr>
        <dsp:cNvPr id="0" name=""/>
        <dsp:cNvSpPr/>
      </dsp:nvSpPr>
      <dsp:spPr>
        <a:xfrm>
          <a:off x="0" y="1886505"/>
          <a:ext cx="6620505" cy="94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a:rPr>
            <a:t>Average lifetime savings: $716,437</a:t>
          </a:r>
          <a:endParaRPr lang="en-US" sz="2600" kern="1200" dirty="0"/>
        </a:p>
      </dsp:txBody>
      <dsp:txXfrm>
        <a:off x="0" y="1886505"/>
        <a:ext cx="6620505" cy="943252"/>
      </dsp:txXfrm>
    </dsp:sp>
    <dsp:sp modelId="{5730D88B-7425-4DC5-9ADC-EDBE8C28D217}">
      <dsp:nvSpPr>
        <dsp:cNvPr id="0" name=""/>
        <dsp:cNvSpPr/>
      </dsp:nvSpPr>
      <dsp:spPr>
        <a:xfrm>
          <a:off x="0" y="2829757"/>
          <a:ext cx="662050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8EF602-3034-45A8-A10B-7B6406CF8578}">
      <dsp:nvSpPr>
        <dsp:cNvPr id="0" name=""/>
        <dsp:cNvSpPr/>
      </dsp:nvSpPr>
      <dsp:spPr>
        <a:xfrm>
          <a:off x="0" y="2829757"/>
          <a:ext cx="6620505" cy="94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Calibri"/>
            </a:rPr>
            <a:t>$375+ million saved if all cities, counties, and school districts installed the average system</a:t>
          </a:r>
        </a:p>
      </dsp:txBody>
      <dsp:txXfrm>
        <a:off x="0" y="2829757"/>
        <a:ext cx="6620505" cy="943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79BD-A022-4023-807B-F687377ACD00}">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E271B-583B-48FD-9E97-D400E53DD8FA}">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64C3D0-DF47-4777-A3AE-65E132124A37}">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U.S. Solar Industry Employment Increased by more than 73,000 in 2016 – a 25% increase </a:t>
          </a:r>
        </a:p>
      </dsp:txBody>
      <dsp:txXfrm>
        <a:off x="1429899" y="2442"/>
        <a:ext cx="5083704" cy="1238008"/>
      </dsp:txXfrm>
    </dsp:sp>
    <dsp:sp modelId="{4B577FAC-C76E-4E7C-AA2E-2D86FB58D02A}">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7E0E96-957B-45DF-9CF4-FD2A7161010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EAB388-F2B7-434E-AB76-0D2AA7A88072}">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WI  employers anticipating adding more than 6,000 clean energy jobs in 2019 – an 8.4% growth. </a:t>
          </a:r>
        </a:p>
      </dsp:txBody>
      <dsp:txXfrm>
        <a:off x="1429899" y="1549953"/>
        <a:ext cx="5083704" cy="1238008"/>
      </dsp:txXfrm>
    </dsp:sp>
    <dsp:sp modelId="{08BFF03F-BF13-42A6-B4AF-1B4399CC6533}">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E2F56-AF37-452C-AD22-3060BA603321}">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AF107B-317F-4B2A-94C6-09248407352B}">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cs typeface="Calibri"/>
            </a:rPr>
            <a:t>WI employs </a:t>
          </a:r>
          <a:r>
            <a:rPr lang="en-US" sz="2000" kern="1200"/>
            <a:t>almost 4000 people in solar with over 75,000 in clean energy jobs overall, 2.5% of the total labor force </a:t>
          </a:r>
        </a:p>
      </dsp:txBody>
      <dsp:txXfrm>
        <a:off x="1429899" y="3097464"/>
        <a:ext cx="5083704" cy="1238008"/>
      </dsp:txXfrm>
    </dsp:sp>
    <dsp:sp modelId="{617BCABF-07F7-4A01-91DC-AFD6A63EFBBF}">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EAA5C-3AFE-437E-B3CB-431B2E50521F}">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FBC0B3-7E32-4ADA-A0CD-26F0141CC09D}">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Renewable energy employs 6,000 people in Wisconsin, a 5.4% growth from 2017. </a:t>
          </a:r>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8A5F9-55CE-4209-A0E9-82DFB36DE76E}" type="datetimeFigureOut">
              <a:rPr lang="en-US"/>
              <a:t>3/15/2021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7CD21-16A6-4F07-81C0-64DB98DCB537}" type="slidenum">
              <a:rPr lang="en-US"/>
              <a:t>‹#›</a:t>
            </a:fld>
            <a:endParaRPr lang="en-US"/>
          </a:p>
        </p:txBody>
      </p:sp>
    </p:spTree>
    <p:extLst>
      <p:ext uri="{BB962C8B-B14F-4D97-AF65-F5344CB8AC3E}">
        <p14:creationId xmlns:p14="http://schemas.microsoft.com/office/powerpoint/2010/main" val="1039305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uditor.iowa.gov/media/cms/IowaSolarReport_55192DA30BB49.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ocusonenergy.com/sites/default/files/School_Benchmarking_Results_2019.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idwestrenew.org/wp-content/uploads/2021/01/MMSD-3.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dwestrenew.org/wp-content/uploads/2021/01/FAQs-SOS-5.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dwestrenew.org/wp-content/uploads/2021/01/Oregon-Case-Study_Final.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cusonenergy.com/sites/default/files/School_Benchmarking_Results_2019.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7CD21-16A6-4F07-81C0-64DB98DCB537}" type="slidenum">
              <a:rPr lang="en-US" smtClean="0"/>
              <a:t>1</a:t>
            </a:fld>
            <a:endParaRPr lang="en-US"/>
          </a:p>
        </p:txBody>
      </p:sp>
    </p:spTree>
    <p:extLst>
      <p:ext uri="{BB962C8B-B14F-4D97-AF65-F5344CB8AC3E}">
        <p14:creationId xmlns:p14="http://schemas.microsoft.com/office/powerpoint/2010/main" val="97674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know that every school and every project is a little different and needs to be tailored to each school's wants &amp; needs. Things like system size, financing, system location, and even curriculum should be thought about early on. </a:t>
            </a:r>
          </a:p>
          <a:p>
            <a:endParaRPr lang="en-US" dirty="0">
              <a:cs typeface="Calibri"/>
            </a:endParaRPr>
          </a:p>
          <a:p>
            <a:r>
              <a:rPr lang="en-US" dirty="0">
                <a:cs typeface="Calibri"/>
              </a:rPr>
              <a:t>Through MREA’s Solar on Schools program, they’ve put together solar school case studies of the different solar on school grant recipients providing technical and general information about each project at midwestrenew.org/solar-on-schools. These can help us learn from what other schools did, what their process looked like, and how much money they’ll save. </a:t>
            </a:r>
          </a:p>
          <a:p>
            <a:endParaRPr lang="en-US" dirty="0">
              <a:cs typeface="Calibri"/>
            </a:endParaRPr>
          </a:p>
          <a:p>
            <a:r>
              <a:rPr lang="en-US" dirty="0">
                <a:cs typeface="Calibri"/>
              </a:rPr>
              <a:t>Don’t just take our word for this thought – listen to the Merton School District Superintendent, Ronald Russ talk about their process of going solar. [play video]</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82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Full report: </a:t>
            </a:r>
            <a:r>
              <a:rPr lang="en-US" dirty="0">
                <a:hlinkClick r:id="rId3"/>
              </a:rPr>
              <a:t>https://www.auditor.iowa.gov/media/cms/IowaSolarReport_55192DA30BB49.pdf</a:t>
            </a:r>
            <a:endParaRPr lang="en-US" dirty="0">
              <a:cs typeface="Calibri"/>
            </a:endParaRPr>
          </a:p>
          <a:p>
            <a:endParaRPr lang="en-US" dirty="0">
              <a:cs typeface="Calibri"/>
            </a:endParaRPr>
          </a:p>
          <a:p>
            <a:r>
              <a:rPr lang="en-US" dirty="0"/>
              <a:t>The Iowa Auditor of the State recently conducted a report on solar at schools, cities, and other public entities. Local entities that were </a:t>
            </a:r>
            <a:r>
              <a:rPr lang="en-US" dirty="0" err="1"/>
              <a:t>inteviwed</a:t>
            </a:r>
            <a:r>
              <a:rPr lang="en-US" dirty="0"/>
              <a:t>, describe their solar energy programs as cost-effective, environmentally sound and a source of pride. In one school district, the savings equaled a teaching position. In another, the savings allowed the district to keep the school open and avoid consolidation. Cities like Knoxville teamed up with their school district for joint savings, freeing up dollars in the General Fund for other uses. Mason City calls its solar program a “win-win” by reducing its carbon footprint and operation costs. </a:t>
            </a:r>
          </a:p>
          <a:p>
            <a:endParaRPr lang="en-US" dirty="0">
              <a:cs typeface="Calibri"/>
            </a:endParaRPr>
          </a:p>
          <a:p>
            <a:r>
              <a:rPr lang="en-US" dirty="0">
                <a:cs typeface="Calibri"/>
              </a:rPr>
              <a:t>This report showed that the average system savings was over $26,000/year and if all of the public entities installed solar, these projects would result in over $375 million dollars in savings.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06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 public schools collectively spend more than </a:t>
            </a:r>
            <a:r>
              <a:rPr lang="en-US" u="sng" dirty="0">
                <a:hlinkClick r:id="rId3"/>
              </a:rPr>
              <a:t>$175 million</a:t>
            </a:r>
            <a:r>
              <a:rPr lang="en-US" dirty="0"/>
              <a:t> annually on energy, their largest expense outside of personnel. The dramatic decline in the cost of solar over the last decade has provided schools a unique means to reduce this "fixed" expense without cutting any educational programs. The benefits of solar go well beyond financial savings, however, and have led schools to become leaders in solar development. </a:t>
            </a:r>
          </a:p>
          <a:p>
            <a:endParaRPr lang="en-US" dirty="0">
              <a:cs typeface="Calibri"/>
            </a:endParaRPr>
          </a:p>
          <a:p>
            <a:r>
              <a:rPr lang="en-US" dirty="0">
                <a:cs typeface="Calibri"/>
              </a:rPr>
              <a:t>Schools are community centerpieces, so when one school goes solar, other schools pay attention and the entire community learns about solar collectively. Solar is really contagious and we want our school to be a leader instead of a follower. </a:t>
            </a:r>
          </a:p>
          <a:p>
            <a:endParaRPr lang="en-US" dirty="0">
              <a:cs typeface="Calibri"/>
            </a:endParaRPr>
          </a:p>
          <a:p>
            <a:r>
              <a:rPr lang="en-US" dirty="0">
                <a:cs typeface="Calibri"/>
              </a:rPr>
              <a:t>We also know that this is a really good opportunity for us students to learn about clean and renewable energy with hands-on curriculum and activities related to the solar. These experiences will expose us to interests and careers in the industry that we may not otherwise consider.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731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solar onsite allows schools the opportunity to provide hands-on education, promote student leadership experience, and facilitate career exploration for students in renewable and clean energy. </a:t>
            </a:r>
          </a:p>
          <a:p>
            <a:endParaRPr lang="en-US" dirty="0"/>
          </a:p>
          <a:p>
            <a:r>
              <a:rPr lang="en-US" dirty="0"/>
              <a:t>Being able to see the energy production in real time and calculate the energy savings engages curious young minds like ours. How do the solar modules produce electricity? How does cloud coverage impact energy production? Is it necessary to scrape the snow off the system in winter? These experiences will help us and future students become excited about clean energy career opportunities. And if the next few decades of energy development unfold like we expect, the Midwest will need every skilled and dedicated professional we can attract.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36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clean energy jobs are well-paying, career opportunities with a demand that is only going to grow as our national energy economy continues to transition from fossil fuels. By investing in solar, passing 100% renewable energy resolutions, integrating energy education into curriculum, and cultivating the next generation to be leaders and have careers in the industry, schools can lead their communities into a clean energy future.</a:t>
            </a:r>
          </a:p>
        </p:txBody>
      </p:sp>
      <p:sp>
        <p:nvSpPr>
          <p:cNvPr id="4" name="Slide Number Placeholder 3"/>
          <p:cNvSpPr>
            <a:spLocks noGrp="1"/>
          </p:cNvSpPr>
          <p:nvPr>
            <p:ph type="sldNum" sz="quarter" idx="5"/>
          </p:nvPr>
        </p:nvSpPr>
        <p:spPr/>
        <p:txBody>
          <a:bodyPr/>
          <a:lstStyle/>
          <a:p>
            <a:fld id="{3197CD21-16A6-4F07-81C0-64DB98DCB537}" type="slidenum">
              <a:rPr lang="en-US"/>
              <a:t>15</a:t>
            </a:fld>
            <a:endParaRPr lang="en-US"/>
          </a:p>
        </p:txBody>
      </p:sp>
    </p:spTree>
    <p:extLst>
      <p:ext uri="{BB962C8B-B14F-4D97-AF65-F5344CB8AC3E}">
        <p14:creationId xmlns:p14="http://schemas.microsoft.com/office/powerpoint/2010/main" val="1477567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Madison West Green Club raised over $80,000 to help their school install solar which finally happened at the end of 2020, a 125.8 kW system (</a:t>
            </a:r>
            <a:r>
              <a:rPr lang="en-US" dirty="0">
                <a:cs typeface="Calibri"/>
                <a:hlinkClick r:id="rId3"/>
              </a:rPr>
              <a:t>case study). The district has also passed a 100% renewable energy resolution, went to referen</a:t>
            </a:r>
            <a:r>
              <a:rPr lang="en-US" dirty="0">
                <a:cs typeface="Calibri"/>
              </a:rPr>
              <a:t>dum for a facilities budge that includes funding for sustainability projects, and is actively pursuing new opportunities. </a:t>
            </a:r>
          </a:p>
          <a:p>
            <a:endParaRPr lang="en-US" dirty="0">
              <a:cs typeface="Calibri"/>
            </a:endParaRPr>
          </a:p>
          <a:p>
            <a:r>
              <a:rPr lang="en-US" dirty="0">
                <a:cs typeface="Calibri"/>
              </a:rPr>
              <a:t>We’re prepared to provide leadership, and assistance with the project development as needed, just like Madison West students did. We’re passionate about moving a project forward. </a:t>
            </a:r>
            <a:endParaRPr lang="en-US" dirty="0"/>
          </a:p>
        </p:txBody>
      </p:sp>
      <p:sp>
        <p:nvSpPr>
          <p:cNvPr id="4" name="Slide Number Placeholder 3"/>
          <p:cNvSpPr>
            <a:spLocks noGrp="1"/>
          </p:cNvSpPr>
          <p:nvPr>
            <p:ph type="sldNum" sz="quarter" idx="5"/>
          </p:nvPr>
        </p:nvSpPr>
        <p:spPr/>
        <p:txBody>
          <a:bodyPr/>
          <a:lstStyle/>
          <a:p>
            <a:fld id="{1BA1AADA-6FD1-458A-AED4-248DE86FE7F0}" type="slidenum">
              <a:rPr lang="en-US" smtClean="0"/>
              <a:t>16</a:t>
            </a:fld>
            <a:endParaRPr lang="en-US"/>
          </a:p>
        </p:txBody>
      </p:sp>
    </p:spTree>
    <p:extLst>
      <p:ext uri="{BB962C8B-B14F-4D97-AF65-F5344CB8AC3E}">
        <p14:creationId xmlns:p14="http://schemas.microsoft.com/office/powerpoint/2010/main" val="1115086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done our research – there are a lot of commonly asked questions that schools think about when first considering solar, so we wanted to go over some of this information </a:t>
            </a:r>
            <a:r>
              <a:rPr lang="en-US" dirty="0" err="1"/>
              <a:t>preemtively</a:t>
            </a:r>
            <a:r>
              <a:rPr lang="en-US" dirty="0"/>
              <a:t> with you all. </a:t>
            </a:r>
          </a:p>
        </p:txBody>
      </p:sp>
      <p:sp>
        <p:nvSpPr>
          <p:cNvPr id="4" name="Slide Number Placeholder 3"/>
          <p:cNvSpPr>
            <a:spLocks noGrp="1"/>
          </p:cNvSpPr>
          <p:nvPr>
            <p:ph type="sldNum" sz="quarter" idx="5"/>
          </p:nvPr>
        </p:nvSpPr>
        <p:spPr/>
        <p:txBody>
          <a:bodyPr/>
          <a:lstStyle/>
          <a:p>
            <a:fld id="{3197CD21-16A6-4F07-81C0-64DB98DCB537}" type="slidenum">
              <a:rPr lang="en-US" smtClean="0"/>
              <a:t>17</a:t>
            </a:fld>
            <a:endParaRPr lang="en-US"/>
          </a:p>
        </p:txBody>
      </p:sp>
    </p:spTree>
    <p:extLst>
      <p:ext uri="{BB962C8B-B14F-4D97-AF65-F5344CB8AC3E}">
        <p14:creationId xmlns:p14="http://schemas.microsoft.com/office/powerpoint/2010/main" val="36689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Solar panels</a:t>
            </a:r>
            <a:r>
              <a:rPr lang="en-US" dirty="0"/>
              <a:t>: Also called solar modules, these are the door-sized components that collect the sun’s energy, creating DC energy. Modules are rated at how much energy they can individually produce under ideal conditions. Currently, modules are commonly rated starting at 300 watts and reaching around 450 watts apiece. </a:t>
            </a:r>
          </a:p>
          <a:p>
            <a:endParaRPr lang="en-US" dirty="0"/>
          </a:p>
          <a:p>
            <a:r>
              <a:rPr lang="en-US" b="1" dirty="0"/>
              <a:t>Racking: </a:t>
            </a:r>
            <a:r>
              <a:rPr lang="en-US" dirty="0"/>
              <a:t>This is the collection of components that hold your PV modules and system together and attach it to your roof or the ground. Rack designs vary depending on if your system is ground-mounted, on a flat roof, or on a sloped roof. </a:t>
            </a:r>
          </a:p>
          <a:p>
            <a:endParaRPr lang="en-US" dirty="0"/>
          </a:p>
          <a:p>
            <a:r>
              <a:rPr lang="en-US" b="1" dirty="0"/>
              <a:t>Inverters: </a:t>
            </a:r>
            <a:r>
              <a:rPr lang="en-US" dirty="0"/>
              <a:t>These take direct current (DC) power from the solar panels and invert it to alternating current (AC) power, which is what most of our appliances and systems run off. </a:t>
            </a:r>
          </a:p>
          <a:p>
            <a:endParaRPr lang="en-US" dirty="0"/>
          </a:p>
          <a:p>
            <a:r>
              <a:rPr lang="en-US" b="1" dirty="0"/>
              <a:t>Balance of System </a:t>
            </a:r>
            <a:r>
              <a:rPr lang="en-US" dirty="0"/>
              <a:t>(BOS): This includes every other electrical component  of the system such as wiring, conduit, combiner boxes, switches, circuit breaker panels, and more. </a:t>
            </a:r>
          </a:p>
          <a:p>
            <a:endParaRPr lang="en-US" dirty="0"/>
          </a:p>
          <a:p>
            <a:r>
              <a:rPr lang="en-US" b="1" dirty="0"/>
              <a:t>Battery</a:t>
            </a:r>
            <a:r>
              <a:rPr lang="en-US" dirty="0"/>
              <a:t>: Batteries are not yet common on most solar school installations. However, as the price of batteries decreases, they are drawing more interest. Batteries can provide backup power in the event of electric utility outages, and they would allow us to maximize our system’s energy production- the Oregon School District new elementary school, Forest Edge Elementary uses battery power with a large solar PV system and geothermal heating to become the first net zero energy school in the state (produces as much energy as it uses annually). </a:t>
            </a:r>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18</a:t>
            </a:fld>
            <a:endParaRPr lang="en-US"/>
          </a:p>
        </p:txBody>
      </p:sp>
    </p:spTree>
    <p:extLst>
      <p:ext uri="{BB962C8B-B14F-4D97-AF65-F5344CB8AC3E}">
        <p14:creationId xmlns:p14="http://schemas.microsoft.com/office/powerpoint/2010/main" val="412133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school-sized PV system (100 kW – 300 kW DC) will cost less than $2 per watt (as of 2021), often at $1.50-1.60 per watt. For example, a 100 kW DC sized system would likely cost less than $200,000. You can use these estimates when estimating how much various system sizes will cost. MREA's Solar on Schools page has put together case studies for the recent solar on schools projects that includes the sizes, system details, and costs for each so you can compare and see what to expect for a cost. </a:t>
            </a:r>
          </a:p>
        </p:txBody>
      </p:sp>
      <p:sp>
        <p:nvSpPr>
          <p:cNvPr id="4" name="Slide Number Placeholder 3"/>
          <p:cNvSpPr>
            <a:spLocks noGrp="1"/>
          </p:cNvSpPr>
          <p:nvPr>
            <p:ph type="sldNum" sz="quarter" idx="5"/>
          </p:nvPr>
        </p:nvSpPr>
        <p:spPr/>
        <p:txBody>
          <a:bodyPr/>
          <a:lstStyle/>
          <a:p>
            <a:fld id="{3197CD21-16A6-4F07-81C0-64DB98DCB537}" type="slidenum">
              <a:rPr lang="en-US"/>
              <a:t>19</a:t>
            </a:fld>
            <a:endParaRPr lang="en-US"/>
          </a:p>
        </p:txBody>
      </p:sp>
    </p:spTree>
    <p:extLst>
      <p:ext uri="{BB962C8B-B14F-4D97-AF65-F5344CB8AC3E}">
        <p14:creationId xmlns:p14="http://schemas.microsoft.com/office/powerpoint/2010/main" val="3644063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calculate this for our specific location at PVwatts.nrel.gov. </a:t>
            </a:r>
          </a:p>
          <a:p>
            <a:endParaRPr lang="en-US" dirty="0">
              <a:cs typeface="Calibri"/>
            </a:endParaRPr>
          </a:p>
          <a:p>
            <a:r>
              <a:rPr lang="en-US" dirty="0">
                <a:cs typeface="Calibri"/>
              </a:rPr>
              <a:t>Any installer will do a more detailed analysis of savings by looking at things like any shade issues, how our utility will credit us for excess energy produced, demand charges, and more. But </a:t>
            </a:r>
            <a:r>
              <a:rPr lang="en-US" dirty="0" err="1">
                <a:cs typeface="Calibri"/>
              </a:rPr>
              <a:t>Pvwatts</a:t>
            </a:r>
            <a:r>
              <a:rPr lang="en-US" dirty="0">
                <a:cs typeface="Calibri"/>
              </a:rPr>
              <a:t> gets us a rough estimate. </a:t>
            </a:r>
          </a:p>
        </p:txBody>
      </p:sp>
      <p:sp>
        <p:nvSpPr>
          <p:cNvPr id="4" name="Slide Number Placeholder 3"/>
          <p:cNvSpPr>
            <a:spLocks noGrp="1"/>
          </p:cNvSpPr>
          <p:nvPr>
            <p:ph type="sldNum" sz="quarter" idx="5"/>
          </p:nvPr>
        </p:nvSpPr>
        <p:spPr/>
        <p:txBody>
          <a:bodyPr/>
          <a:lstStyle/>
          <a:p>
            <a:fld id="{3197CD21-16A6-4F07-81C0-64DB98DCB537}" type="slidenum">
              <a:rPr lang="en-US"/>
              <a:t>20</a:t>
            </a:fld>
            <a:endParaRPr lang="en-US"/>
          </a:p>
        </p:txBody>
      </p:sp>
    </p:spTree>
    <p:extLst>
      <p:ext uri="{BB962C8B-B14F-4D97-AF65-F5344CB8AC3E}">
        <p14:creationId xmlns:p14="http://schemas.microsoft.com/office/powerpoint/2010/main" val="268007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 lot of people seem to think that solar can’t work in WI. But it definitely can – Germany is a world leader in solar, and they get about as much direct sun as Alaska does. Plus, there are ways to design your systems with WI winters in mind – such as installing ground mounted systems using bifacial modules (collect sun/create energy on BOTH sides of the modules), both of which help with quickly shedding snow and maximizing winter energy production. </a:t>
            </a:r>
          </a:p>
        </p:txBody>
      </p:sp>
      <p:sp>
        <p:nvSpPr>
          <p:cNvPr id="4" name="Slide Number Placeholder 3"/>
          <p:cNvSpPr>
            <a:spLocks noGrp="1"/>
          </p:cNvSpPr>
          <p:nvPr>
            <p:ph type="sldNum" sz="quarter" idx="5"/>
          </p:nvPr>
        </p:nvSpPr>
        <p:spPr/>
        <p:txBody>
          <a:bodyPr/>
          <a:lstStyle/>
          <a:p>
            <a:fld id="{9C936D52-512B-47DE-BC94-6C88A56CE986}" type="slidenum">
              <a:rPr lang="en-US" smtClean="0"/>
              <a:t>3</a:t>
            </a:fld>
            <a:endParaRPr lang="en-US"/>
          </a:p>
        </p:txBody>
      </p:sp>
    </p:spTree>
    <p:extLst>
      <p:ext uri="{BB962C8B-B14F-4D97-AF65-F5344CB8AC3E}">
        <p14:creationId xmlns:p14="http://schemas.microsoft.com/office/powerpoint/2010/main" val="385804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Internal Work: </a:t>
            </a:r>
            <a:r>
              <a:rPr lang="en-US" dirty="0"/>
              <a:t>If you want to do some of these calculations yourself, a good place to start is using PVwatts.nrel.gov to determine an approximation of how much energy your system will produce in one year. A rough estimation of savings will be what you pay per kWh multiplied by the estimate of the annual energy production of your system. To fine-tune this estimate, you can use resources such as SolarProjectBuilder.org or System Advisor Model. </a:t>
            </a:r>
          </a:p>
          <a:p>
            <a:endParaRPr lang="en-US" dirty="0"/>
          </a:p>
          <a:p>
            <a:r>
              <a:rPr lang="en-US" b="1" dirty="0"/>
              <a:t>External Work:</a:t>
            </a:r>
            <a:r>
              <a:rPr lang="en-US" dirty="0"/>
              <a:t> Alternatively, you can hire a consultant or work with a contractor prior to going out to bid (if you are able to do so). They can provide much of this information through site assessments and financial modeling of various system scenarios. RENEW Wisconsin currently offers a matching grant to cover 50% of a site assessment through their partner. A lot of schools get these site assessments and preliminary proposals to use as a starting point to decide whether or not to move forward into planning a project. </a:t>
            </a:r>
          </a:p>
          <a:p>
            <a:endParaRPr lang="en-US" dirty="0"/>
          </a:p>
          <a:p>
            <a:r>
              <a:rPr lang="en-US" dirty="0"/>
              <a:t>Either way, this modeled financial savings depend heavily on access to net metering rates, demand charge savings, and other policies which vary widely by utility. Any consultant or installer will know the policies of our local utility. </a:t>
            </a:r>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21</a:t>
            </a:fld>
            <a:endParaRPr lang="en-US"/>
          </a:p>
        </p:txBody>
      </p:sp>
    </p:spTree>
    <p:extLst>
      <p:ext uri="{BB962C8B-B14F-4D97-AF65-F5344CB8AC3E}">
        <p14:creationId xmlns:p14="http://schemas.microsoft.com/office/powerpoint/2010/main" val="104774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Sans-Serif"/>
              <a:buChar char="•"/>
            </a:pPr>
            <a:r>
              <a:rPr lang="en-US" dirty="0"/>
              <a:t>If you use the energy you produce instantaneously, your utility does not need to credit you for anything. If there are times when the PV system is producing more energy than the school is consuming, then the excess energy will go back onto the grid and power your neighbor or someone else’s nearby electrical needs. In many cases, you can be credited for this energy production that you send back to the grid. This is called </a:t>
            </a:r>
            <a:r>
              <a:rPr lang="en-US" b="1" dirty="0"/>
              <a:t>net metering</a:t>
            </a:r>
            <a:r>
              <a:rPr lang="en-US" dirty="0"/>
              <a:t>, and in Wisconsin, is typically limited to PV system sizes up to 20 kW, 100 kW, or 300 kW, depending on the electric utility. </a:t>
            </a:r>
          </a:p>
          <a:p>
            <a:pPr marL="285750" indent="-285750">
              <a:buFont typeface="Symbol,Sans-Serif"/>
              <a:buChar char="•"/>
            </a:pPr>
            <a:endParaRPr lang="en-US" dirty="0"/>
          </a:p>
          <a:p>
            <a:pPr marL="285750" indent="-285750">
              <a:buFont typeface="Symbol,Sans-Serif"/>
              <a:buChar char="•"/>
            </a:pPr>
            <a:r>
              <a:rPr lang="en-US" dirty="0"/>
              <a:t>If you do have access to net metering, this can be credited to you at the retail rate (what you pay for electricity), at a wholesale rate (typically 3-5 cents/kWh), or other rates as specified by the utility. It is important to consult with your solar installer and electric utility to determine net-metering policies for your school, since this will likely impact your ideal PV system size. In some cases, you may be able to set up a unique negotiated arrangement for your system, such as getting credit for summer production if your school is not in session at that time (most common with municipal utilities). </a:t>
            </a:r>
          </a:p>
        </p:txBody>
      </p:sp>
      <p:sp>
        <p:nvSpPr>
          <p:cNvPr id="4" name="Slide Number Placeholder 3"/>
          <p:cNvSpPr>
            <a:spLocks noGrp="1"/>
          </p:cNvSpPr>
          <p:nvPr>
            <p:ph type="sldNum" sz="quarter" idx="5"/>
          </p:nvPr>
        </p:nvSpPr>
        <p:spPr/>
        <p:txBody>
          <a:bodyPr/>
          <a:lstStyle/>
          <a:p>
            <a:fld id="{F3D5F6BC-9124-3E43-8EDC-967750865C7B}" type="slidenum">
              <a:rPr lang="en-US" smtClean="0"/>
              <a:t>22</a:t>
            </a:fld>
            <a:endParaRPr lang="en-US"/>
          </a:p>
        </p:txBody>
      </p:sp>
    </p:spTree>
    <p:extLst>
      <p:ext uri="{BB962C8B-B14F-4D97-AF65-F5344CB8AC3E}">
        <p14:creationId xmlns:p14="http://schemas.microsoft.com/office/powerpoint/2010/main" val="3982308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 your goal to offset as much of your energy use as possible? </a:t>
            </a:r>
            <a:r>
              <a:rPr lang="en-US" dirty="0"/>
              <a:t>A key place to start is by looking at your energy bills and determining how much energy you consume annually. Ideally, you’ll want to average out 1-3 years’ worth of data (and consider any energy efficiency upgrades that will reduce your consumption in the future). You can use </a:t>
            </a:r>
            <a:r>
              <a:rPr lang="en-US" dirty="0" err="1"/>
              <a:t>PVwatts</a:t>
            </a:r>
            <a:r>
              <a:rPr lang="en-US" dirty="0"/>
              <a:t>. nrel.gov or work with your solar installer to help determine an ideal system size that will produce all or a portion of the energy that your building consumes. Additionally, you may want to consider adding batteries to your system to store excess energy produced, or at least design the system to be battery ready so that you have the option to add them when prices come down in the future. </a:t>
            </a:r>
          </a:p>
          <a:p>
            <a:endParaRPr lang="en-US" b="1" dirty="0">
              <a:cs typeface="Calibri"/>
            </a:endParaRPr>
          </a:p>
          <a:p>
            <a:r>
              <a:rPr lang="en-US" b="1" dirty="0"/>
              <a:t>Are you limited by roof/other space?</a:t>
            </a:r>
            <a:r>
              <a:rPr lang="en-US" dirty="0"/>
              <a:t> You’ll want to work with your installer to calculate the space available for solar. You’ll need to consider any mechanicals that are on your roof. Current rooftop racking designs typically accommodate about 15-20 Watts of PV per square foot of roof space. However, this number is dependent on the panel type, orientation, tilt angle and inter-row spacing. Furthermore, this rule of thumb number has been inching upwards as the capacity of modules (how much energy they can produce per module) increases each year. </a:t>
            </a:r>
          </a:p>
          <a:p>
            <a:endParaRPr lang="en-US" dirty="0"/>
          </a:p>
          <a:p>
            <a:r>
              <a:rPr lang="en-US" b="1" dirty="0"/>
              <a:t>Are you limited by funding?</a:t>
            </a:r>
            <a:r>
              <a:rPr lang="en-US" dirty="0"/>
              <a:t> In recent years, school sized solar installations (100-400 kW DC) in the Midwest have been completed for below $2/watt, often at $1.50-1.60/watt. For example, a 100 kW DC sized system would likely cost less than $200,000. You can use these estimates to help determine your ideal system size. </a:t>
            </a:r>
          </a:p>
          <a:p>
            <a:endParaRPr lang="en-US" dirty="0"/>
          </a:p>
          <a:p>
            <a:r>
              <a:rPr lang="en-US" b="1" dirty="0"/>
              <a:t>Do you want to maximize your Return on Investment (ROI)?</a:t>
            </a:r>
            <a:r>
              <a:rPr lang="en-US" dirty="0"/>
              <a:t> This can depend on many factors including your electricity tariff, the availability and type of net metering, grants or other incentive payments, and the type of financing used for the project. If you will not have access to net metering, it may be ideal to size your system to offset only a portion of your annual electricity consumption (30-60%) to make sure that the PV system is never producing more electricity than you’re using at any given time. </a:t>
            </a:r>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23</a:t>
            </a:fld>
            <a:endParaRPr lang="en-US"/>
          </a:p>
        </p:txBody>
      </p:sp>
    </p:spTree>
    <p:extLst>
      <p:ext uri="{BB962C8B-B14F-4D97-AF65-F5344CB8AC3E}">
        <p14:creationId xmlns:p14="http://schemas.microsoft.com/office/powerpoint/2010/main" val="586011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Age Considerations:</a:t>
            </a:r>
            <a:r>
              <a:rPr lang="en-US" dirty="0"/>
              <a:t> Solar is suited best for new or fairly new roofs. Contractors typically model PV systems for 25-30-year time horizons. Twenty-five-year module warranties have become a de-facto industry standard, and they typically guarantee that panels will still produce 80% of what they originally did at the time of purchase. If there are no suitable roofs available or soon to be available, ground mounted systems are comparable in price, and can provide quicker snow shedding and extra production when using bifacial modules – check if we have vacant land available. </a:t>
            </a:r>
            <a:endParaRPr lang="en-US" dirty="0">
              <a:cs typeface="Calibri"/>
            </a:endParaRPr>
          </a:p>
          <a:p>
            <a:endParaRPr lang="en-US" dirty="0">
              <a:cs typeface="Calibri"/>
            </a:endParaRPr>
          </a:p>
          <a:p>
            <a:r>
              <a:rPr lang="en-US" b="1" dirty="0"/>
              <a:t>Roof Penetrations:</a:t>
            </a:r>
            <a:r>
              <a:rPr lang="en-US" dirty="0"/>
              <a:t> If you install solar on a flat roof (most common for schools), the modules are typically held onto the roof using concrete ballasts (stone blocks) to weigh them down, or stone ballast (the existing rocks on top of roofs) from the existing roof. These types of installations often require no new roof penetrations. You and your solar installer can consult with your roofing company to make sure the PV installation is in compliance and does not void your roof warranty. </a:t>
            </a:r>
          </a:p>
          <a:p>
            <a:endParaRPr lang="en-US" dirty="0"/>
          </a:p>
          <a:p>
            <a:r>
              <a:rPr lang="en-US" b="1" dirty="0"/>
              <a:t>Weight Considerations: </a:t>
            </a:r>
            <a:r>
              <a:rPr lang="en-US" dirty="0"/>
              <a:t>Weight-bearing capacity can vary widely from roof to roof, and it is common for a flat-roof ballasted PV system to weigh 3-7 pounds per square foot. A structural engineer will be required to confirm that your roof can handle the additional weight. If there is existing stone ballast on the roof, it is generally possible to remove a portion of the stone to accommodate the additional weight of the solar array. </a:t>
            </a:r>
          </a:p>
          <a:p>
            <a:endParaRPr lang="en-US" dirty="0"/>
          </a:p>
          <a:p>
            <a:r>
              <a:rPr lang="en-US" b="1" dirty="0"/>
              <a:t>Solar Impacts on Roof Quality:</a:t>
            </a:r>
            <a:r>
              <a:rPr lang="en-US" dirty="0"/>
              <a:t> Solar PV systems tend to protect the quality of the roof. The shade from the system can slow down aging due to weather and ultraviolet light. Also, pieces of rubber membrane, or slip-sheets, are located between the base of the racking and the existing roof, protecting it from any wear and tear. However, it is important to minimize foot traffic on the roof and lay down extra roof mats to protect the roof in high traffic areas. This is important to consider if you plan on making a portion of the system available to students or others for tours.</a:t>
            </a:r>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24</a:t>
            </a:fld>
            <a:endParaRPr lang="en-US"/>
          </a:p>
        </p:txBody>
      </p:sp>
    </p:spTree>
    <p:extLst>
      <p:ext uri="{BB962C8B-B14F-4D97-AF65-F5344CB8AC3E}">
        <p14:creationId xmlns:p14="http://schemas.microsoft.com/office/powerpoint/2010/main" val="2027262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don't have to shed the snow off of your modules. The sun will warm the backside and eventually, usually within a day or two, the snow falls off. It is most often not financially lucrative to pay someone to go up and scrape the snow off the roof. If you have open land available, bifacials are an excellent option for ground mounted systems where you can close them at 40-60 degrees, helping them shed snow faster in the winter and start producing energy again. </a:t>
            </a:r>
          </a:p>
        </p:txBody>
      </p:sp>
      <p:sp>
        <p:nvSpPr>
          <p:cNvPr id="4" name="Slide Number Placeholder 3"/>
          <p:cNvSpPr>
            <a:spLocks noGrp="1"/>
          </p:cNvSpPr>
          <p:nvPr>
            <p:ph type="sldNum" sz="quarter" idx="5"/>
          </p:nvPr>
        </p:nvSpPr>
        <p:spPr/>
        <p:txBody>
          <a:bodyPr/>
          <a:lstStyle/>
          <a:p>
            <a:fld id="{3197CD21-16A6-4F07-81C0-64DB98DCB537}" type="slidenum">
              <a:rPr lang="en-US"/>
              <a:t>25</a:t>
            </a:fld>
            <a:endParaRPr lang="en-US"/>
          </a:p>
        </p:txBody>
      </p:sp>
    </p:spTree>
    <p:extLst>
      <p:ext uri="{BB962C8B-B14F-4D97-AF65-F5344CB8AC3E}">
        <p14:creationId xmlns:p14="http://schemas.microsoft.com/office/powerpoint/2010/main" val="219131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Solar without battery storage requires little maintenance. </a:t>
            </a:r>
            <a:r>
              <a:rPr lang="en-US" dirty="0"/>
              <a:t>You do not need to brush off the snow or clean the modules from soot or dust. Production losses due to snow cover and dirt should be included in the power generation estimates provided by your installer. In fact, the rain and snow tend to help keep the modules fairly clean.</a:t>
            </a:r>
          </a:p>
          <a:p>
            <a:endParaRPr lang="en-US" dirty="0"/>
          </a:p>
          <a:p>
            <a:r>
              <a:rPr lang="en-US" dirty="0"/>
              <a:t>It is recommended to inspect the system once annually, looking for loose wiring or modules or other pieces that aren’t working properly. If you have small staff, have personnel that are already stretched thin, and/or are worried about maintenance requirements, you can include maintenance services in your solar Request For Proposals (RFP) and in the subsequent solar installation contract. Cost of maintenance can be estimated to be 0.35% of the system’s installed cost each year, and contracts can be implemented for durations ranging from a single year up to the expected life of the system. Any mechanical errors usually occur almost right away, that is when the workmanship warranties come in handy. </a:t>
            </a:r>
          </a:p>
        </p:txBody>
      </p:sp>
      <p:sp>
        <p:nvSpPr>
          <p:cNvPr id="4" name="Slide Number Placeholder 3"/>
          <p:cNvSpPr>
            <a:spLocks noGrp="1"/>
          </p:cNvSpPr>
          <p:nvPr>
            <p:ph type="sldNum" sz="quarter" idx="5"/>
          </p:nvPr>
        </p:nvSpPr>
        <p:spPr/>
        <p:txBody>
          <a:bodyPr/>
          <a:lstStyle/>
          <a:p>
            <a:fld id="{3197CD21-16A6-4F07-81C0-64DB98DCB537}" type="slidenum">
              <a:rPr lang="en-US"/>
              <a:t>26</a:t>
            </a:fld>
            <a:endParaRPr lang="en-US"/>
          </a:p>
        </p:txBody>
      </p:sp>
    </p:spTree>
    <p:extLst>
      <p:ext uri="{BB962C8B-B14F-4D97-AF65-F5344CB8AC3E}">
        <p14:creationId xmlns:p14="http://schemas.microsoft.com/office/powerpoint/2010/main" val="3053860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systems are modelled to last 25-30 years, but often can continue to produce energy even after 30 years. Although failures are quite rare, there are times where a module or another component of the system has issues, and these components will need to be replaced. Performance warranties, product warranties, both (for modules and inverters), help ensure the replacement of any faulty components. The glass on a solar panel is tempered glass and is rated at minimum to take a 1-inch hailstone at 50 mph.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performance warranty </a:t>
            </a:r>
            <a:r>
              <a:rPr lang="en-US" dirty="0"/>
              <a:t>is a guarantee that the module will continue to work as stated for a specific period of time, Typically, the energy production of a PV module decreases by about 0.5% each year. So even after 20 years, the panel will still produce roughly 80% of what it did when it was originally purchased. </a:t>
            </a:r>
          </a:p>
          <a:p>
            <a:r>
              <a:rPr lang="en-US" dirty="0"/>
              <a:t>For example, it would guarantee 80% production after 20 years. </a:t>
            </a:r>
          </a:p>
          <a:p>
            <a:endParaRPr lang="en-US" dirty="0"/>
          </a:p>
          <a:p>
            <a:r>
              <a:rPr lang="en-US" b="1" dirty="0"/>
              <a:t>Product warranties: </a:t>
            </a:r>
            <a:r>
              <a:rPr lang="en-US" b="0" dirty="0"/>
              <a:t>covers the integrity of the panel itself and protects you against problems such as manufacturing defects, environmental issues, premature wear and tear, etc. </a:t>
            </a:r>
            <a:endParaRPr lang="en-US" b="1" dirty="0"/>
          </a:p>
          <a:p>
            <a:endParaRPr lang="en-US" dirty="0"/>
          </a:p>
          <a:p>
            <a:r>
              <a:rPr lang="en-US" b="1" dirty="0"/>
              <a:t>Workmanship warranties </a:t>
            </a:r>
            <a:r>
              <a:rPr lang="en-US" dirty="0"/>
              <a:t>vary in detail (we’re told you should read the fine print on what they cover!) but they tend to guarantee function of the system in relationship to its design:</a:t>
            </a:r>
          </a:p>
          <a:p>
            <a:pPr marL="171450" indent="-171450">
              <a:buFont typeface="Arial" panose="020B0604020202020204" pitchFamily="34" charset="0"/>
              <a:buChar char="•"/>
            </a:pPr>
            <a:r>
              <a:rPr lang="en-US" dirty="0"/>
              <a:t>The design, assembly and installation are all done correctly</a:t>
            </a:r>
          </a:p>
          <a:p>
            <a:pPr marL="171450" indent="-171450">
              <a:buFont typeface="Arial" panose="020B0604020202020204" pitchFamily="34" charset="0"/>
              <a:buChar char="•"/>
            </a:pPr>
            <a:r>
              <a:rPr lang="en-US" dirty="0"/>
              <a:t>The system will perform as expected, without malfunction</a:t>
            </a:r>
          </a:p>
          <a:p>
            <a:pPr marL="171450" indent="-171450">
              <a:buFont typeface="Arial" panose="020B0604020202020204" pitchFamily="34" charset="0"/>
              <a:buChar char="•"/>
            </a:pPr>
            <a:r>
              <a:rPr lang="en-US" dirty="0"/>
              <a:t>Any defects that may arise will be fixed free of charge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Inverter warranties </a:t>
            </a:r>
            <a:r>
              <a:rPr lang="en-US" dirty="0"/>
              <a:t>range from 5-12 years and the cost of inverter replacement at 12 years is most often figured into financial models and payback calculations. </a:t>
            </a:r>
            <a:endParaRPr lang="en-US" b="1" dirty="0"/>
          </a:p>
          <a:p>
            <a:endParaRPr lang="en-US" dirty="0">
              <a:cs typeface="Calibri"/>
            </a:endParaRPr>
          </a:p>
          <a:p>
            <a:r>
              <a:rPr lang="en-US" b="1" dirty="0">
                <a:cs typeface="Calibri"/>
              </a:rPr>
              <a:t>Insurance</a:t>
            </a:r>
            <a:r>
              <a:rPr lang="en-US" dirty="0">
                <a:cs typeface="Calibri"/>
              </a:rPr>
              <a:t>: </a:t>
            </a:r>
            <a:r>
              <a:rPr lang="en-US" dirty="0"/>
              <a:t>Consult with your insurance company early on to determine if you need to expand your coverage. Typically, existing insurance will cover the PV system in the case of external damage. If you need to purchase additional insurance, you can estimate it will be 0.35% of the system’s installed cost each year. </a:t>
            </a:r>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27</a:t>
            </a:fld>
            <a:endParaRPr lang="en-US"/>
          </a:p>
        </p:txBody>
      </p:sp>
    </p:spTree>
    <p:extLst>
      <p:ext uri="{BB962C8B-B14F-4D97-AF65-F5344CB8AC3E}">
        <p14:creationId xmlns:p14="http://schemas.microsoft.com/office/powerpoint/2010/main" val="423504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Base Bid Requests: </a:t>
            </a:r>
            <a:r>
              <a:rPr lang="en-US" dirty="0"/>
              <a:t>Ideally you want to dictate a specific system size and site location, among other considerations, so that you can compare apples to apples. You can always openly ask for alternate bids which are open to a change in things such as system size, location, ROI, and other details. This allows the contractors to use their expertise to design a system ideal to your location and needs. </a:t>
            </a:r>
          </a:p>
          <a:p>
            <a:endParaRPr lang="en-US" dirty="0"/>
          </a:p>
          <a:p>
            <a:r>
              <a:rPr lang="en-US" b="1" dirty="0"/>
              <a:t>Technical Considerations:</a:t>
            </a:r>
            <a:r>
              <a:rPr lang="en-US" dirty="0"/>
              <a:t> There are a few technical considerations you may also want to include in your RFP including the location of the PV array, balance of system components, and utility disconnecting means. A good place to start is with the Solar on Schools RFP template available through CREATE’s Solar on School’s Toolkit or MREA’s Solar on School’s online Resource Center. This template is intended to be used as a starting point document that a school can edit, revise, and add or delete details as needed. </a:t>
            </a:r>
          </a:p>
          <a:p>
            <a:endParaRPr lang="en-US" dirty="0"/>
          </a:p>
          <a:p>
            <a:r>
              <a:rPr lang="en-US" b="1" dirty="0"/>
              <a:t>Educational Considerations: </a:t>
            </a:r>
            <a:r>
              <a:rPr lang="en-US" dirty="0"/>
              <a:t>It is important to include any curriculum requirements into the design process and RFP early on. Do you want access to the system for students or tours? What safety considerations should you have in mind? Do you want the contractor to provide training to teachers or give a presentation to students? Do you want solar dashboards made available within certain classrooms or the hallway? Contractors aren’t necessarily used to designing systems with educational components in mind, so make sure you ask for what you want.</a:t>
            </a:r>
          </a:p>
          <a:p>
            <a:endParaRPr lang="en-US" dirty="0">
              <a:cs typeface="Calibri"/>
            </a:endParaRPr>
          </a:p>
          <a:p>
            <a:r>
              <a:rPr lang="en-US" b="1" dirty="0">
                <a:cs typeface="Calibri"/>
              </a:rPr>
              <a:t>A lot of this information was gathered from Getting Solar at Your School: FAQs prepared by the MREA (</a:t>
            </a:r>
            <a:r>
              <a:rPr lang="en-US" b="1" dirty="0">
                <a:hlinkClick r:id="rId3"/>
              </a:rPr>
              <a:t>https://www.midwestrenew.org/wp-content/uploads/2021/01/FAQs-SOS-5.pdf</a:t>
            </a:r>
            <a:r>
              <a:rPr lang="en-US" b="1" dirty="0">
                <a:cs typeface="Calibri"/>
              </a:rPr>
              <a:t>)</a:t>
            </a:r>
          </a:p>
        </p:txBody>
      </p:sp>
      <p:sp>
        <p:nvSpPr>
          <p:cNvPr id="4" name="Slide Number Placeholder 3"/>
          <p:cNvSpPr>
            <a:spLocks noGrp="1"/>
          </p:cNvSpPr>
          <p:nvPr>
            <p:ph type="sldNum" sz="quarter" idx="5"/>
          </p:nvPr>
        </p:nvSpPr>
        <p:spPr/>
        <p:txBody>
          <a:bodyPr/>
          <a:lstStyle/>
          <a:p>
            <a:fld id="{3197CD21-16A6-4F07-81C0-64DB98DCB537}" type="slidenum">
              <a:rPr lang="en-US"/>
              <a:t>28</a:t>
            </a:fld>
            <a:endParaRPr lang="en-US"/>
          </a:p>
        </p:txBody>
      </p:sp>
    </p:spTree>
    <p:extLst>
      <p:ext uri="{BB962C8B-B14F-4D97-AF65-F5344CB8AC3E}">
        <p14:creationId xmlns:p14="http://schemas.microsoft.com/office/powerpoint/2010/main" val="2181779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689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35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national group called Generation180 have put together two solar school reports one in 2019 and one in 2017.  The most recent one shows a huge increase in solar schools nationally. Schools are a unique focus for solar because there are so many benefits that come along with solar that are specific to schools. </a:t>
            </a:r>
          </a:p>
          <a:p>
            <a:pPr>
              <a:defRPr/>
            </a:pPr>
            <a:endParaRPr lang="en-US" dirty="0"/>
          </a:p>
          <a:p>
            <a:pPr>
              <a:defRPr/>
            </a:pPr>
            <a:r>
              <a:rPr lang="en-US" dirty="0"/>
              <a:t>*read off some of these statistics*</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9C936D52-512B-47DE-BC94-6C88A56CE986}" type="slidenum">
              <a:rPr lang="en-US" smtClean="0"/>
              <a:t>4</a:t>
            </a:fld>
            <a:endParaRPr lang="en-US"/>
          </a:p>
        </p:txBody>
      </p:sp>
    </p:spTree>
    <p:extLst>
      <p:ext uri="{BB962C8B-B14F-4D97-AF65-F5344CB8AC3E}">
        <p14:creationId xmlns:p14="http://schemas.microsoft.com/office/powerpoint/2010/main" val="3952183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modelling tools can be used to help estimate system size, production, cost, and payback. We would like to know what you need to make a project move forward – do you need a certain amount fundraised, do you need a certain return on investment for the project, is the district willing/able to take out a low-interest loan? What can we do to help?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397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School District – </a:t>
            </a:r>
            <a:r>
              <a:rPr lang="en-US" dirty="0">
                <a:hlinkClick r:id="rId3"/>
              </a:rPr>
              <a:t>Forest Edge Elementary School</a:t>
            </a:r>
            <a:r>
              <a:rPr lang="en-US" dirty="0"/>
              <a:t>. The first net zero energy school in Wisconsin. A 646 kW PV system with battery storage and geothermal heating. The school has NO natural gas connection.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17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right shows the current total number of WI school buildings that have solar with the schools on the left listing the solar on schools grant recipients. Schools are increasingly going solar both nationally and in WI. As of 2019 WI had about </a:t>
            </a:r>
            <a:r>
              <a:rPr lang="en-US" b="1" dirty="0"/>
              <a:t>125 schools with solar</a:t>
            </a:r>
            <a:r>
              <a:rPr lang="en-US" dirty="0"/>
              <a:t>. Based on a 2019 report, Wisconsin ranked 23 of all states with total solar capacity on schools with 4.65 MW of solar at schools – since Solar on Schools started, WI has added 22 more solar schools, and nearly 3.5 MW of solar to that mix in less than 2 years. The tide is changing and it’s time to catch up with the trends AND to save money. </a:t>
            </a:r>
          </a:p>
          <a:p>
            <a:endParaRPr lang="en-US" dirty="0">
              <a:cs typeface="Calibri"/>
            </a:endParaRPr>
          </a:p>
        </p:txBody>
      </p:sp>
      <p:sp>
        <p:nvSpPr>
          <p:cNvPr id="4" name="Slide Number Placeholder 3"/>
          <p:cNvSpPr>
            <a:spLocks noGrp="1"/>
          </p:cNvSpPr>
          <p:nvPr>
            <p:ph type="sldNum" sz="quarter" idx="5"/>
          </p:nvPr>
        </p:nvSpPr>
        <p:spPr/>
        <p:txBody>
          <a:bodyPr/>
          <a:lstStyle/>
          <a:p>
            <a:fld id="{3197CD21-16A6-4F07-81C0-64DB98DCB537}" type="slidenum">
              <a:rPr lang="en-US"/>
              <a:t>5</a:t>
            </a:fld>
            <a:endParaRPr lang="en-US"/>
          </a:p>
        </p:txBody>
      </p:sp>
    </p:spTree>
    <p:extLst>
      <p:ext uri="{BB962C8B-B14F-4D97-AF65-F5344CB8AC3E}">
        <p14:creationId xmlns:p14="http://schemas.microsoft.com/office/powerpoint/2010/main" val="329640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 public schools collectively spend more than </a:t>
            </a:r>
            <a:r>
              <a:rPr lang="en-US" u="sng" dirty="0">
                <a:hlinkClick r:id="rId3"/>
              </a:rPr>
              <a:t>$175 million</a:t>
            </a:r>
            <a:r>
              <a:rPr lang="en-US" dirty="0"/>
              <a:t> annually on energy, their largest expense outside of personnel. The dramatic decline in the cost of solar over the last decade has provided schools a unique means to reduce this "fixed" expense without cutting any educational programs. The benefits of solar go well beyond financial savings, however, and have led schools to become leaders in solar development. </a:t>
            </a:r>
          </a:p>
          <a:p>
            <a:endParaRPr lang="en-US" dirty="0">
              <a:cs typeface="Calibri"/>
            </a:endParaRPr>
          </a:p>
          <a:p>
            <a:r>
              <a:rPr lang="en-US" dirty="0">
                <a:cs typeface="Calibri"/>
              </a:rPr>
              <a:t>These are some of the logistical reasons schools should look into solar – solar makes sense for schools with large, flat roofs, energy use during peak sun shining hours, and energy production during the school day.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82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a:t>
            </a:r>
            <a:r>
              <a:rPr lang="en-US" sz="1200" b="0" i="0" kern="1200" dirty="0">
                <a:solidFill>
                  <a:schemeClr val="tx1"/>
                </a:solidFill>
                <a:effectLst/>
                <a:latin typeface="+mn-lt"/>
                <a:ea typeface="+mn-ea"/>
                <a:cs typeface="+mn-cs"/>
              </a:rPr>
              <a:t> schools considering installing solar panels, the reality is that any big educational institution will have major utility costs.</a:t>
            </a:r>
            <a:r>
              <a:rPr lang="en-US" dirty="0"/>
              <a:t> </a:t>
            </a:r>
            <a:r>
              <a:rPr lang="en-US" sz="1200" b="0" i="0" kern="1200" dirty="0">
                <a:solidFill>
                  <a:schemeClr val="tx1"/>
                </a:solidFill>
                <a:effectLst/>
                <a:latin typeface="+mn-lt"/>
                <a:ea typeface="+mn-ea"/>
                <a:cs typeface="+mn-cs"/>
              </a:rPr>
              <a:t>Nationwide, schools are spending </a:t>
            </a:r>
            <a:r>
              <a:rPr lang="en-US" sz="1200" b="1" i="0" kern="1200" dirty="0">
                <a:solidFill>
                  <a:schemeClr val="tx1"/>
                </a:solidFill>
                <a:effectLst/>
                <a:latin typeface="+mn-lt"/>
                <a:ea typeface="+mn-ea"/>
                <a:cs typeface="+mn-cs"/>
              </a:rPr>
              <a:t>$</a:t>
            </a:r>
            <a:r>
              <a:rPr lang="en-US" b="1" dirty="0"/>
              <a:t>6 billion</a:t>
            </a:r>
            <a:r>
              <a:rPr lang="en-US" sz="1200" b="0" i="0" kern="1200" dirty="0">
                <a:solidFill>
                  <a:schemeClr val="tx1"/>
                </a:solidFill>
                <a:effectLst/>
                <a:latin typeface="+mn-lt"/>
                <a:ea typeface="+mn-ea"/>
                <a:cs typeface="+mn-cs"/>
              </a:rPr>
              <a:t> a year on energy costs</a:t>
            </a:r>
            <a:r>
              <a:rPr lang="en-US" dirty="0"/>
              <a:t>, and WI</a:t>
            </a:r>
            <a:r>
              <a:rPr lang="en-US" sz="1200" b="0" i="0" kern="1200" dirty="0">
                <a:solidFill>
                  <a:schemeClr val="tx1"/>
                </a:solidFill>
                <a:effectLst/>
                <a:latin typeface="+mn-lt"/>
                <a:ea typeface="+mn-ea"/>
                <a:cs typeface="+mn-cs"/>
              </a:rPr>
              <a:t> </a:t>
            </a:r>
            <a:r>
              <a:rPr lang="en-US" dirty="0"/>
              <a:t>schools spend </a:t>
            </a:r>
            <a:r>
              <a:rPr lang="en-US" b="1" dirty="0"/>
              <a:t>$175 million a year</a:t>
            </a:r>
            <a:r>
              <a:rPr lang="en-US" dirty="0"/>
              <a:t> --  </a:t>
            </a:r>
            <a:r>
              <a:rPr lang="en-US" sz="1200" b="0" i="0" kern="1200" dirty="0">
                <a:solidFill>
                  <a:schemeClr val="tx1"/>
                </a:solidFill>
                <a:effectLst/>
                <a:latin typeface="+mn-lt"/>
                <a:ea typeface="+mn-ea"/>
                <a:cs typeface="+mn-cs"/>
              </a:rPr>
              <a:t>which is the second largest expense after personnel. </a:t>
            </a:r>
            <a:r>
              <a:rPr lang="en-US" dirty="0"/>
              <a:t>A mid-sized school district with 800,000 square feet of space pays more than $1M each year.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9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THERE ARE BIG COSTS, THERE IS BIG OPPORTUNITY. There</a:t>
            </a:r>
            <a:r>
              <a:rPr lang="en-US" sz="1200" b="0" i="0" kern="1200" dirty="0">
                <a:solidFill>
                  <a:schemeClr val="tx1"/>
                </a:solidFill>
                <a:effectLst/>
                <a:latin typeface="+mn-lt"/>
                <a:ea typeface="+mn-ea"/>
                <a:cs typeface="+mn-cs"/>
              </a:rPr>
              <a:t> is now a tremendous opportunity for schools to save money and reinvest in students by switching to clean energy</a:t>
            </a:r>
            <a:r>
              <a:rPr lang="en-US" dirty="0"/>
              <a:t>– especially since PV systems have dropped in price over 80% in the last decade.</a:t>
            </a:r>
            <a:endParaRPr lang="en-US" dirty="0">
              <a:cs typeface="Calibri"/>
            </a:endParaRPr>
          </a:p>
          <a:p>
            <a:endParaRPr lang="en-US" dirty="0">
              <a:cs typeface="Calibri"/>
            </a:endParaRPr>
          </a:p>
          <a:p>
            <a:r>
              <a:rPr lang="en-US" dirty="0">
                <a:cs typeface="Calibri"/>
              </a:rPr>
              <a:t>This graph is from a report that was put together in 2017. They show the average cost of a solar school project and compare it to solar costs in general for all projects that aren't on individual homes. It shows that in the last 10 years the cost has come down a LOT. I would compare this to like a new type of phone or computer or video game console that comes out – usually they start off super expensive especially if it's a brand new technology. But over time, the price tends to come down and more people can afford it, right. So the same thing happened with solar here—only it came down WAY faster than folks predicted and way more than folks predicted. In many recent WI solar school sized installations (100-300kW), prices came in well below $2/watt -- at somewhere closer to $1.60 so a 100kW system would cost roughly $160,000.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0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local example of a school that went solar and saved money: </a:t>
            </a:r>
          </a:p>
          <a:p>
            <a:endParaRPr lang="en-US" dirty="0"/>
          </a:p>
          <a:p>
            <a:r>
              <a:rPr lang="en-US" dirty="0"/>
              <a:t>Merton Community School District went solar because they were trying to save their school district money. They'd already done some energy efficiency things like changing all their light bulbs to LEDs. Then, in the Spring of 2018, a School Board member was pursuing their own solar energy for their home and brought the idea of solar PV to the district as a means to save on operating expenses. The School Board and Village Hall met several times to run numbers and build capacity through the Winter of 2018 and received some early calculations from </a:t>
            </a:r>
            <a:r>
              <a:rPr lang="en-US" dirty="0" err="1"/>
              <a:t>SunVest</a:t>
            </a:r>
            <a:r>
              <a:rPr lang="en-US" dirty="0"/>
              <a:t> (an installer) which showed great potential. The district formally went to bid (asked for formal cost estimates) for the solar project in March 2019 and by December, the 389 kW DC solar array was installed, commissioned, and online. </a:t>
            </a:r>
          </a:p>
          <a:p>
            <a:endParaRPr lang="en-US" dirty="0"/>
          </a:p>
          <a:p>
            <a:r>
              <a:rPr lang="en-US" dirty="0"/>
              <a:t>The Merton Community School District invested in solar energy as a way to continue to save energy which means we are contributing to a cleaner environment as well as saving money. This system is projected to cover 2/3 of their electricity needs </a:t>
            </a:r>
            <a:r>
              <a:rPr lang="en-US" b="1" dirty="0"/>
              <a:t>– saving them an average of $70,000 each year!</a:t>
            </a:r>
          </a:p>
          <a:p>
            <a:endParaRPr lang="en-US" b="1" dirty="0">
              <a:cs typeface="Calibri" panose="020F0502020204030204"/>
            </a:endParaRPr>
          </a:p>
          <a:p>
            <a:r>
              <a:rPr lang="en-US" b="0" dirty="0">
                <a:cs typeface="Calibri" panose="020F0502020204030204"/>
              </a:rPr>
              <a:t>This also shows they were able to secure over $100k in grants and incentives, paid about $1.46/watt for the system, and will save over $1.4 million over 30 years. These are funds that can be reinvested into US, the students, through extracurricular activities, technology upgrades, or even hiring a new teacher.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38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Merton paid for most of the system through a  low interest loan (about $500,000) and throughout the duration of the loan, they are remaining cash flow neutral (meaning their loan payment is equal to how much they’re saving during the time period they’re paying off the loan, which is 10 years) and this was with conservative modeling estimates. </a:t>
            </a:r>
          </a:p>
          <a:p>
            <a:endParaRPr lang="en-US" dirty="0"/>
          </a:p>
          <a:p>
            <a:r>
              <a:rPr lang="en-US" dirty="0"/>
              <a:t>This is a school in a financially conservative district in Waukesha County and they pursued solar for the financial savings it allotted them—allowing to cut some of their operating expenses after they did some energy efficiency upgrades. </a:t>
            </a:r>
          </a:p>
          <a:p>
            <a:endParaRPr lang="en-US" dirty="0"/>
          </a:p>
          <a:p>
            <a:r>
              <a:rPr lang="en-US" dirty="0">
                <a:cs typeface="Calibri" panose="020F0502020204030204"/>
              </a:rPr>
              <a:t>Discuss environmental benefits – the system produces enough energy equivalent to the greenhouse gas emissions ANNUALLY of electrical usage of 59 homes, 861,641 miles driver by an average passenger vehicle, or 382,612 pounds of coal burned. So NOT ONLY can our school save money – but we can reduce our carbon footprint at the same time.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86D4F-AAEF-ED40-B539-F6D7E6854F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66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67A2-9C91-4D15-9DAE-92FE8D66F5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345AB68-A55A-451B-B9EE-54501E41C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2CCD3D6-325E-4E9C-AF82-E2F492812F39}"/>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3C972507-B278-4D44-9D66-822DE597DD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AD7608B-F30F-4A7B-8057-B8084557B8DD}"/>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73687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E958-FABC-497F-97F2-84AD1EC59D2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072C5DC-D83E-4C74-8D5F-6793C26A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3B8AB48-E2BE-46A2-B287-600249481E57}"/>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47609A11-BB8F-4F81-BD57-13876EF426F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9DC7AA-7E89-4E66-836E-F7BA73B773EF}"/>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22816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BCC16C-1BA4-4031-AD85-7BCFCCF402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AEF913E-4777-4DF4-B027-B5D7083517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E86384-5DD4-4533-B5AB-70192B9788B6}"/>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959E10C2-F36D-41B5-9594-407D6CE6E9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1972CA-E919-4E4D-B6E6-406AE0A278CB}"/>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2616100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60409F-1FF2-C946-89F9-F7571463CA8D}"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347988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0409F-1FF2-C946-89F9-F7571463CA8D}"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154035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0409F-1FF2-C946-89F9-F7571463CA8D}"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387821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0409F-1FF2-C946-89F9-F7571463CA8D}"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2569528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0409F-1FF2-C946-89F9-F7571463CA8D}" type="datetimeFigureOut">
              <a:rPr lang="en-US" smtClean="0"/>
              <a:t>3/15/2021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3052204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0409F-1FF2-C946-89F9-F7571463CA8D}" type="datetimeFigureOut">
              <a:rPr lang="en-US" smtClean="0"/>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3366195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0409F-1FF2-C946-89F9-F7571463CA8D}" type="datetimeFigureOut">
              <a:rPr lang="en-US" smtClean="0"/>
              <a:t>3/15/2021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949735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60409F-1FF2-C946-89F9-F7571463CA8D}"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113502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ABE0-33E7-47A7-9DC0-A09B9A0CD99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153A851-410F-46F0-8B46-8B0A39927F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4E77336-22BE-4776-9241-9B72CB34A228}"/>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04AEA303-F1B0-4E05-A331-C6B2F9D448A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C0902F-2F02-40DD-8DB2-F7693645FA7B}"/>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781808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60409F-1FF2-C946-89F9-F7571463CA8D}"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1373416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0409F-1FF2-C946-89F9-F7571463CA8D}"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175651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0409F-1FF2-C946-89F9-F7571463CA8D}"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8646-E8B2-724C-979B-B00BD7F92A24}" type="slidenum">
              <a:rPr lang="en-US" smtClean="0"/>
              <a:t>‹#›</a:t>
            </a:fld>
            <a:endParaRPr lang="en-US"/>
          </a:p>
        </p:txBody>
      </p:sp>
    </p:spTree>
    <p:extLst>
      <p:ext uri="{BB962C8B-B14F-4D97-AF65-F5344CB8AC3E}">
        <p14:creationId xmlns:p14="http://schemas.microsoft.com/office/powerpoint/2010/main" val="3986691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F370-775E-DC45-B0A4-FE6C0E6E1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5BE36-6026-B14F-9E81-D984EE63A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00E85D-2C9B-124C-A67E-D44D0D3B201B}"/>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11DDF8F9-1DD0-B24F-9355-418E4FB49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CA8B4-301F-F64C-B363-0B4B29CF6810}"/>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414270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E56D-8F3E-BA42-947C-6CEC97586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5173F-963E-A944-8153-0EE0CAFF6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E54D-5C37-5444-AB78-214BA35C8E38}"/>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991A537C-9CD2-FD4E-8710-C66057026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83259-0D77-2F42-AA38-D7476206543F}"/>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325565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7887-D62B-9C4B-B474-4F443343A5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11012-700D-9544-811C-C94C71E73E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3699E-1965-8B44-8025-C52DF8B89C9C}"/>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A1B5D6D5-20C3-FB41-892F-032D862C6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79E4E-E16B-7044-AEA1-CF2CC8CEBF9F}"/>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1510980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A9B0-88BE-1744-AA3E-EA9B47EFC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799B9-C36B-DA43-B771-FA1BA92F5B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F687F-8FF7-D047-86F5-E8F7908FC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16EFC7-964F-8443-9728-3247EFC5CBDB}"/>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6" name="Footer Placeholder 5">
            <a:extLst>
              <a:ext uri="{FF2B5EF4-FFF2-40B4-BE49-F238E27FC236}">
                <a16:creationId xmlns:a16="http://schemas.microsoft.com/office/drawing/2014/main" id="{3F9C5D58-E3E4-EC41-A0E1-5BC05A3F4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BE51A-52C1-4D4E-87CD-5F3201215F69}"/>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1874325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8744-84C4-2D4E-9F4F-BA859970A5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3B12B-7154-5D4B-BF13-B277D9C3E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24B09-77F9-4F42-A2F0-BDCE856E50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55A220-5F95-4642-958D-BBC54E1D1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A8A5A-2A47-C347-A9BB-DFC67A9F3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A130F8-8A65-8748-87FA-F6F54A8CEB0C}"/>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8" name="Footer Placeholder 7">
            <a:extLst>
              <a:ext uri="{FF2B5EF4-FFF2-40B4-BE49-F238E27FC236}">
                <a16:creationId xmlns:a16="http://schemas.microsoft.com/office/drawing/2014/main" id="{C8A6F72C-FF67-F344-A0AF-F7239D2731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E882CF-87E9-EC4E-9665-EBCB8A9945E8}"/>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2623313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2DF5-33B8-0549-A178-83C77D7E6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26E85-221B-0049-9878-C413D45F5FD2}"/>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4" name="Footer Placeholder 3">
            <a:extLst>
              <a:ext uri="{FF2B5EF4-FFF2-40B4-BE49-F238E27FC236}">
                <a16:creationId xmlns:a16="http://schemas.microsoft.com/office/drawing/2014/main" id="{04DEF10C-5D8D-1840-888F-7022DCAAE6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624546-BDEE-894C-84B2-FE9F80126B01}"/>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3786994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3E32BD-9DC5-D54F-8D94-2089F384F25C}"/>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3" name="Footer Placeholder 2">
            <a:extLst>
              <a:ext uri="{FF2B5EF4-FFF2-40B4-BE49-F238E27FC236}">
                <a16:creationId xmlns:a16="http://schemas.microsoft.com/office/drawing/2014/main" id="{49548326-F93F-7545-B16E-757EAC6DE6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48C902-F003-734E-A4AF-4A548BEC2B05}"/>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362558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349-CE60-4606-AAC9-93D4E4665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39DD8A8-F194-430F-8870-888D6294FC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8A9B1-D1B6-4A85-B4BE-981DE12BB499}"/>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22D6805F-7357-4570-AA62-258E132320B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DC6B4E2-9CE6-4585-90C0-38B082F99998}"/>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1081717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9001-36F3-F044-BD16-97E20F04A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F7A5B5-5B17-EF4E-AADA-DC7D72176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674840-EF62-2244-889F-8017F67F9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E1442-9B82-E34B-93A5-867ECA354BDE}"/>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6" name="Footer Placeholder 5">
            <a:extLst>
              <a:ext uri="{FF2B5EF4-FFF2-40B4-BE49-F238E27FC236}">
                <a16:creationId xmlns:a16="http://schemas.microsoft.com/office/drawing/2014/main" id="{EB17365C-370A-A940-B1A7-DB6C38C119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1FD55-0600-4748-BA1A-A1CB318DC1F2}"/>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1751921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68B3-AF3E-1945-9B1A-F8E1CD0F9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279C9-46DF-F640-A68A-2E01D64CF3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2851C-E89C-244D-9D63-C6517E98D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4087D-EFBB-2746-93F9-871D6B37696A}"/>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6" name="Footer Placeholder 5">
            <a:extLst>
              <a:ext uri="{FF2B5EF4-FFF2-40B4-BE49-F238E27FC236}">
                <a16:creationId xmlns:a16="http://schemas.microsoft.com/office/drawing/2014/main" id="{EA8E0719-CE05-E94F-B46F-2EBBE2104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E149F-F9E5-C647-974C-91984190C4E4}"/>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2073181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2C73-6FC9-894E-8B2C-36FCC5C2E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DE5472-D8B5-A14F-9036-CA737D4A7B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990C-932B-5B44-9B74-B2849D768F5A}"/>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8F735CA9-D920-1944-9060-6A116F71D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2A1DD-E5BA-1B4F-A643-C962EF6FB342}"/>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1752993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E9B25-39E2-9A46-A182-349373D2F4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EA7A4A-104A-5E47-B9D2-3AE8EDDCE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4D10D-28CE-3349-B9AE-179C477B84B4}"/>
              </a:ext>
            </a:extLst>
          </p:cNvPr>
          <p:cNvSpPr>
            <a:spLocks noGrp="1"/>
          </p:cNvSpPr>
          <p:nvPr>
            <p:ph type="dt" sz="half" idx="10"/>
          </p:nvPr>
        </p:nvSpPr>
        <p:spPr/>
        <p:txBody>
          <a:body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CDA6EE5B-8282-DC47-B4FB-E59FE9EC5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06DA8-D8A2-0C49-BB00-A9B027A4674E}"/>
              </a:ext>
            </a:extLst>
          </p:cNvPr>
          <p:cNvSpPr>
            <a:spLocks noGrp="1"/>
          </p:cNvSpPr>
          <p:nvPr>
            <p:ph type="sldNum" sz="quarter" idx="12"/>
          </p:nvPr>
        </p:nvSpPr>
        <p:spPr/>
        <p:txBody>
          <a:bodyPr/>
          <a:lstStyle/>
          <a:p>
            <a:fld id="{DE3C7F79-1166-5B41-8965-F904DAEEF45D}" type="slidenum">
              <a:rPr lang="en-US" smtClean="0"/>
              <a:t>‹#›</a:t>
            </a:fld>
            <a:endParaRPr lang="en-US"/>
          </a:p>
        </p:txBody>
      </p:sp>
    </p:spTree>
    <p:extLst>
      <p:ext uri="{BB962C8B-B14F-4D97-AF65-F5344CB8AC3E}">
        <p14:creationId xmlns:p14="http://schemas.microsoft.com/office/powerpoint/2010/main" val="973809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D4CE2DE4-442B-874D-919C-1BE15EB27CE6}" type="datetime1">
              <a:rPr lang="en-US" altLang="en-US"/>
              <a:pPr/>
              <a:t>3/15/2021</a:t>
            </a:fld>
            <a:endParaRPr lang="en-US" altLang="en-US"/>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A9277904-FC08-D848-AD05-D41ECC74D6B1}" type="slidenum">
              <a:rPr lang="en-US" altLang="en-US"/>
              <a:pPr/>
              <a:t>‹#›</a:t>
            </a:fld>
            <a:endParaRPr lang="en-US" altLang="en-US"/>
          </a:p>
        </p:txBody>
      </p:sp>
    </p:spTree>
    <p:extLst>
      <p:ext uri="{BB962C8B-B14F-4D97-AF65-F5344CB8AC3E}">
        <p14:creationId xmlns:p14="http://schemas.microsoft.com/office/powerpoint/2010/main" val="22669403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08AD9C-B2AB-4742-B9D5-88A1B5443D17}" type="datetime1">
              <a:rPr lang="en-US" smtClean="0"/>
              <a:t>3/15/2021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a:xfrm>
            <a:off x="9255346" y="2750337"/>
            <a:ext cx="1171888" cy="1356442"/>
          </a:xfrm>
        </p:spPr>
        <p:txBody>
          <a:bodyPr/>
          <a:lstStyle/>
          <a:p>
            <a:fld id="{C62155A9-2BEA-4E1A-A809-3AB570F0F126}" type="slidenum">
              <a:rPr lang="en-US" smtClean="0"/>
              <a:pPr/>
              <a:t>‹#›</a:t>
            </a:fld>
            <a:endParaRPr lang="en-US"/>
          </a:p>
        </p:txBody>
      </p:sp>
      <p:grpSp>
        <p:nvGrpSpPr>
          <p:cNvPr id="11" name="Group 10">
            <a:extLst>
              <a:ext uri="{FF2B5EF4-FFF2-40B4-BE49-F238E27FC236}">
                <a16:creationId xmlns:a16="http://schemas.microsoft.com/office/drawing/2014/main" id="{506421D0-4757-498E-9534-67364DD341E1}"/>
              </a:ext>
            </a:extLst>
          </p:cNvPr>
          <p:cNvGrpSpPr/>
          <p:nvPr userDrawn="1"/>
        </p:nvGrpSpPr>
        <p:grpSpPr bwMode="ltGray">
          <a:xfrm>
            <a:off x="0" y="0"/>
            <a:ext cx="12192000" cy="6858000"/>
            <a:chOff x="0" y="0"/>
            <a:chExt cx="12192000" cy="6858000"/>
          </a:xfrm>
        </p:grpSpPr>
        <p:sp>
          <p:nvSpPr>
            <p:cNvPr id="12" name="Rectangle 11">
              <a:extLst>
                <a:ext uri="{FF2B5EF4-FFF2-40B4-BE49-F238E27FC236}">
                  <a16:creationId xmlns:a16="http://schemas.microsoft.com/office/drawing/2014/main" id="{4FC306C2-B74B-4001-B468-D23E13C0E6C1}"/>
                </a:ext>
              </a:extLst>
            </p:cNvPr>
            <p:cNvSpPr/>
            <p:nvPr/>
          </p:nvSpPr>
          <p:spPr bwMode="ltGray">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2">
              <a:extLst>
                <a:ext uri="{FF2B5EF4-FFF2-40B4-BE49-F238E27FC236}">
                  <a16:creationId xmlns:a16="http://schemas.microsoft.com/office/drawing/2014/main" id="{93958390-04A8-4FBF-8389-B9E4420B0A7E}"/>
                </a:ext>
              </a:extLst>
            </p:cNvPr>
            <p:cNvSpPr>
              <a:spLocks noChangeArrowheads="1"/>
            </p:cNvSpPr>
            <p:nvPr/>
          </p:nvSpPr>
          <p:spPr bwMode="ltGray">
            <a:xfrm flipH="1">
              <a:off x="90458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4" name="Oval 3">
              <a:extLst>
                <a:ext uri="{FF2B5EF4-FFF2-40B4-BE49-F238E27FC236}">
                  <a16:creationId xmlns:a16="http://schemas.microsoft.com/office/drawing/2014/main" id="{57B52AC5-B58C-4F90-9031-C16D77FC6468}"/>
                </a:ext>
              </a:extLst>
            </p:cNvPr>
            <p:cNvSpPr>
              <a:spLocks noChangeArrowheads="1"/>
            </p:cNvSpPr>
            <p:nvPr/>
          </p:nvSpPr>
          <p:spPr bwMode="ltGray">
            <a:xfrm flipH="1">
              <a:off x="72551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5" name="Oval 4">
              <a:extLst>
                <a:ext uri="{FF2B5EF4-FFF2-40B4-BE49-F238E27FC236}">
                  <a16:creationId xmlns:a16="http://schemas.microsoft.com/office/drawing/2014/main" id="{956C1FE7-FC68-48C4-B392-94E265726B4E}"/>
                </a:ext>
              </a:extLst>
            </p:cNvPr>
            <p:cNvSpPr>
              <a:spLocks noChangeArrowheads="1"/>
            </p:cNvSpPr>
            <p:nvPr/>
          </p:nvSpPr>
          <p:spPr bwMode="ltGray">
            <a:xfrm flipH="1">
              <a:off x="5464419" y="16002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sp>
          <p:nvSpPr>
            <p:cNvPr id="16" name="Oval 5">
              <a:extLst>
                <a:ext uri="{FF2B5EF4-FFF2-40B4-BE49-F238E27FC236}">
                  <a16:creationId xmlns:a16="http://schemas.microsoft.com/office/drawing/2014/main" id="{CA6B2ABB-5F03-4D34-A881-4CD127668F7F}"/>
                </a:ext>
              </a:extLst>
            </p:cNvPr>
            <p:cNvSpPr>
              <a:spLocks noChangeArrowheads="1"/>
            </p:cNvSpPr>
            <p:nvPr/>
          </p:nvSpPr>
          <p:spPr bwMode="ltGray">
            <a:xfrm flipH="1">
              <a:off x="5464419"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7" name="Oval 6">
              <a:extLst>
                <a:ext uri="{FF2B5EF4-FFF2-40B4-BE49-F238E27FC236}">
                  <a16:creationId xmlns:a16="http://schemas.microsoft.com/office/drawing/2014/main" id="{6EF2DCEF-3D85-4A10-994D-9822839445B2}"/>
                </a:ext>
              </a:extLst>
            </p:cNvPr>
            <p:cNvSpPr>
              <a:spLocks noChangeArrowheads="1"/>
            </p:cNvSpPr>
            <p:nvPr/>
          </p:nvSpPr>
          <p:spPr bwMode="ltGray">
            <a:xfrm flipH="1">
              <a:off x="3732457"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8" name="Oval 7">
              <a:extLst>
                <a:ext uri="{FF2B5EF4-FFF2-40B4-BE49-F238E27FC236}">
                  <a16:creationId xmlns:a16="http://schemas.microsoft.com/office/drawing/2014/main" id="{4A494655-A72A-491A-87E1-79FB9D43D4EE}"/>
                </a:ext>
              </a:extLst>
            </p:cNvPr>
            <p:cNvSpPr>
              <a:spLocks noChangeArrowheads="1"/>
            </p:cNvSpPr>
            <p:nvPr/>
          </p:nvSpPr>
          <p:spPr bwMode="ltGray">
            <a:xfrm flipH="1">
              <a:off x="9045819" y="32766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grpSp>
    </p:spTree>
    <p:extLst>
      <p:ext uri="{BB962C8B-B14F-4D97-AF65-F5344CB8AC3E}">
        <p14:creationId xmlns:p14="http://schemas.microsoft.com/office/powerpoint/2010/main" val="49496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A1930-6C43-4E8F-9426-A3A84C496FC0}" type="datetime1">
              <a:rPr lang="en-US" smtClean="0"/>
              <a:t>3/15/2021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26486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F117CD-D39E-4644-9F4A-FCA0A2101615}" type="datetime1">
              <a:rPr lang="en-US" smtClean="0"/>
              <a:t>3/15/2021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a:xfrm>
            <a:off x="10729455" y="2869895"/>
            <a:ext cx="1154151" cy="1090789"/>
          </a:xfrm>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29746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0D1651-45E6-4A2C-99B8-82F921298F2D}"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11400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806B7-6F8B-402A-A5AA-EC8CCA413C89}" type="datetime1">
              <a:rPr lang="en-US" smtClean="0"/>
              <a:t>3/15/2021</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174251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EB22-EE10-4FC8-A438-83BBDF9E9B7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212D2B2-90A5-422D-86CC-B0D01DC9A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91B5D26-9DC5-4605-B42F-5D864457B1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704A3D5-E129-443F-A5DC-3E8010BBD0BB}"/>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6" name="Footer Placeholder 5">
            <a:extLst>
              <a:ext uri="{FF2B5EF4-FFF2-40B4-BE49-F238E27FC236}">
                <a16:creationId xmlns:a16="http://schemas.microsoft.com/office/drawing/2014/main" id="{FBDB1E8A-795A-401F-9C40-394AD9DC7E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7D5CAE2-C4A4-4DF6-87FB-6A5D4090D49C}"/>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1171152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A48042-1CDC-4A3A-9348-8618A3117C5A}" type="datetime1">
              <a:rPr lang="en-US" smtClean="0"/>
              <a:t>3/15/2021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324726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EFA7805-3287-4562-914A-E3154CDB99E0}" type="datetime1">
              <a:rPr lang="en-US" smtClean="0"/>
              <a:t>3/15/2021</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251133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86D92-D8A0-4DA7-91C7-7D40AE100B92}"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58400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6CC7D-996C-4D51-8355-44BC67D378B3}"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242383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46F80-965E-4784-B7D3-29765BD94027}"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a:xfrm>
            <a:off x="10729455" y="4711309"/>
            <a:ext cx="1154151" cy="1090789"/>
          </a:xfrm>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304478149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46F80-965E-4784-B7D3-29765BD94027}"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a:xfrm>
            <a:off x="10729455" y="4711615"/>
            <a:ext cx="1154151" cy="1090789"/>
          </a:xfrm>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400930320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46F80-965E-4784-B7D3-29765BD94027}"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a:xfrm>
            <a:off x="10729455" y="4709925"/>
            <a:ext cx="1154151" cy="1090789"/>
          </a:xfrm>
        </p:spPr>
        <p:txBody>
          <a:bodyPr/>
          <a:lstStyle/>
          <a:p>
            <a:fld id="{C62155A9-2BEA-4E1A-A809-3AB570F0F126}" type="slidenum">
              <a:rPr lang="en-US" smtClean="0"/>
              <a:pPr/>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110791624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46F80-965E-4784-B7D3-29765BD94027}" type="datetime1">
              <a:rPr lang="en-US" smtClean="0"/>
              <a:t>3/15/2021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a:xfrm>
            <a:off x="10729455" y="4709925"/>
            <a:ext cx="1154151" cy="1090789"/>
          </a:xfrm>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359832878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346F80-965E-4784-B7D3-29765BD94027}" type="datetime1">
              <a:rPr lang="en-US" smtClean="0"/>
              <a:t>3/15/2021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54674429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346F80-965E-4784-B7D3-29765BD94027}" type="datetime1">
              <a:rPr lang="en-US" smtClean="0"/>
              <a:t>3/15/2021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346682758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DF41-E91E-4111-A318-81D50F5CF3C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5E3A736-027D-446D-AA49-5465FD5B4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5E44E-E633-412A-A2C1-7F69263A2D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C4A762C-0136-4ADB-9C7E-86A1E2F79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DCB4A-C545-4E20-9D0C-D476E68773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FC4D33-0A10-4747-A2E9-F89DDF0B19F0}"/>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8" name="Footer Placeholder 7">
            <a:extLst>
              <a:ext uri="{FF2B5EF4-FFF2-40B4-BE49-F238E27FC236}">
                <a16:creationId xmlns:a16="http://schemas.microsoft.com/office/drawing/2014/main" id="{3D815DE0-7618-479D-98EF-95A23D8F656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E1876C3-D726-48AD-BE40-21BC537BBCAD}"/>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3580046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BD6FAA-2408-45A7-869F-2014C214FC1D}" type="datetime1">
              <a:rPr lang="en-US" smtClean="0"/>
              <a:t>3/15/2021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143185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520D00D2-426F-4F92-907F-34BAC1037045}" type="datetime1">
              <a:rPr lang="en-US" smtClean="0"/>
              <a:t>3/15/2021</a:t>
            </a:fld>
            <a:endParaRPr lang="en-US"/>
          </a:p>
        </p:txBody>
      </p:sp>
      <p:sp>
        <p:nvSpPr>
          <p:cNvPr id="5" name="Footer Placeholder 4"/>
          <p:cNvSpPr>
            <a:spLocks noGrp="1"/>
          </p:cNvSpPr>
          <p:nvPr>
            <p:ph type="ftr" sz="quarter" idx="11"/>
          </p:nvPr>
        </p:nvSpPr>
        <p:spPr>
          <a:xfrm>
            <a:off x="680321" y="5936188"/>
            <a:ext cx="6126805" cy="365125"/>
          </a:xfrm>
        </p:spPr>
        <p:txBody>
          <a:bodyPr/>
          <a:lstStyle/>
          <a:p>
            <a:r>
              <a:rPr lang="en-US"/>
              <a:t>Add a footer</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62155A9-2BEA-4E1A-A809-3AB570F0F126}" type="slidenum">
              <a:rPr lang="en-US" smtClean="0"/>
              <a:pPr/>
              <a:t>‹#›</a:t>
            </a:fld>
            <a:endParaRPr lang="en-US"/>
          </a:p>
        </p:txBody>
      </p:sp>
    </p:spTree>
    <p:extLst>
      <p:ext uri="{BB962C8B-B14F-4D97-AF65-F5344CB8AC3E}">
        <p14:creationId xmlns:p14="http://schemas.microsoft.com/office/powerpoint/2010/main" val="32678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6" name="Group 15"/>
          <p:cNvGrpSpPr/>
          <p:nvPr userDrawn="1"/>
        </p:nvGrpSpPr>
        <p:grpSpPr bwMode="ltGray">
          <a:xfrm>
            <a:off x="0" y="0"/>
            <a:ext cx="12192000" cy="6858000"/>
            <a:chOff x="0" y="0"/>
            <a:chExt cx="12192000" cy="6858000"/>
          </a:xfrm>
        </p:grpSpPr>
        <p:sp>
          <p:nvSpPr>
            <p:cNvPr id="14" name="Rectangle 13"/>
            <p:cNvSpPr/>
            <p:nvPr/>
          </p:nvSpPr>
          <p:spPr bwMode="ltGray">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
            <p:cNvSpPr>
              <a:spLocks noChangeArrowheads="1"/>
            </p:cNvSpPr>
            <p:nvPr/>
          </p:nvSpPr>
          <p:spPr bwMode="ltGray">
            <a:xfrm flipH="1">
              <a:off x="90458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9" name="Oval 3"/>
            <p:cNvSpPr>
              <a:spLocks noChangeArrowheads="1"/>
            </p:cNvSpPr>
            <p:nvPr/>
          </p:nvSpPr>
          <p:spPr bwMode="ltGray">
            <a:xfrm flipH="1">
              <a:off x="72551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0" name="Oval 4"/>
            <p:cNvSpPr>
              <a:spLocks noChangeArrowheads="1"/>
            </p:cNvSpPr>
            <p:nvPr/>
          </p:nvSpPr>
          <p:spPr bwMode="ltGray">
            <a:xfrm flipH="1">
              <a:off x="5464419" y="16002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sp>
          <p:nvSpPr>
            <p:cNvPr id="11" name="Oval 5"/>
            <p:cNvSpPr>
              <a:spLocks noChangeArrowheads="1"/>
            </p:cNvSpPr>
            <p:nvPr/>
          </p:nvSpPr>
          <p:spPr bwMode="ltGray">
            <a:xfrm flipH="1">
              <a:off x="5464419"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2" name="Oval 6"/>
            <p:cNvSpPr>
              <a:spLocks noChangeArrowheads="1"/>
            </p:cNvSpPr>
            <p:nvPr/>
          </p:nvSpPr>
          <p:spPr bwMode="ltGray">
            <a:xfrm flipH="1">
              <a:off x="3732457"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3" name="Oval 7"/>
            <p:cNvSpPr>
              <a:spLocks noChangeArrowheads="1"/>
            </p:cNvSpPr>
            <p:nvPr/>
          </p:nvSpPr>
          <p:spPr bwMode="ltGray">
            <a:xfrm flipH="1">
              <a:off x="9045819" y="32766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grpSp>
      <p:sp>
        <p:nvSpPr>
          <p:cNvPr id="2" name="Title 1"/>
          <p:cNvSpPr>
            <a:spLocks noGrp="1"/>
          </p:cNvSpPr>
          <p:nvPr>
            <p:ph type="ctrTitle"/>
          </p:nvPr>
        </p:nvSpPr>
        <p:spPr>
          <a:xfrm>
            <a:off x="1524000" y="1041400"/>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b="1" i="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DA08AD9C-B2AB-4742-B9D5-88A1B5443D17}" type="datetime1">
              <a:rPr lang="en-US" smtClean="0"/>
              <a:t>3/15/2021</a:t>
            </a:fld>
            <a:endParaRPr lang="en-US"/>
          </a:p>
        </p:txBody>
      </p:sp>
      <p:sp>
        <p:nvSpPr>
          <p:cNvPr id="29" name="Footer Placeholder 28"/>
          <p:cNvSpPr>
            <a:spLocks noGrp="1"/>
          </p:cNvSpPr>
          <p:nvPr>
            <p:ph type="ftr" sz="quarter" idx="11"/>
          </p:nvPr>
        </p:nvSpPr>
        <p:spPr/>
        <p:txBody>
          <a:bodyPr/>
          <a:lstStyle/>
          <a:p>
            <a:r>
              <a:rPr lang="en-US"/>
              <a:t>Add a footer</a:t>
            </a:r>
          </a:p>
        </p:txBody>
      </p:sp>
      <p:sp>
        <p:nvSpPr>
          <p:cNvPr id="30" name="Slide Number Placeholder 29"/>
          <p:cNvSpPr>
            <a:spLocks noGrp="1"/>
          </p:cNvSpPr>
          <p:nvPr>
            <p:ph type="sldNum" sz="quarter" idx="12"/>
          </p:nvPr>
        </p:nvSpPr>
        <p:spPr/>
        <p:txBody>
          <a:bodyPr/>
          <a:lstStyle/>
          <a:p>
            <a:fld id="{C62155A9-2BEA-4E1A-A809-3AB570F0F126}" type="slidenum">
              <a:rPr lang="en-US" smtClean="0"/>
              <a:pPr/>
              <a:t>‹#›</a:t>
            </a:fld>
            <a:endParaRPr lang="en-US"/>
          </a:p>
        </p:txBody>
      </p:sp>
    </p:spTree>
    <p:extLst>
      <p:ext uri="{BB962C8B-B14F-4D97-AF65-F5344CB8AC3E}">
        <p14:creationId xmlns:p14="http://schemas.microsoft.com/office/powerpoint/2010/main" val="419750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C85B-728A-49D4-8E43-44B723200DC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71E6A44-3D10-43B2-A5F1-215C6F6D4A62}"/>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4" name="Footer Placeholder 3">
            <a:extLst>
              <a:ext uri="{FF2B5EF4-FFF2-40B4-BE49-F238E27FC236}">
                <a16:creationId xmlns:a16="http://schemas.microsoft.com/office/drawing/2014/main" id="{505D4C6D-D86D-4A4A-B2DC-FA2246E5384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848AFA0-4E6B-4EE9-9679-C94547017924}"/>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244042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BA39-2BAA-4BF1-AF1B-661FF9DB81A0}"/>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3" name="Footer Placeholder 2">
            <a:extLst>
              <a:ext uri="{FF2B5EF4-FFF2-40B4-BE49-F238E27FC236}">
                <a16:creationId xmlns:a16="http://schemas.microsoft.com/office/drawing/2014/main" id="{019A1340-3337-4151-B4A3-A046085685A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27E2EF3-C71E-4528-87F4-EFF4400D1384}"/>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17864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97F7-9428-4FFA-B175-099FA8D3B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1D78B85-0B9C-4321-A670-E03AB05BC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DB64358-20D5-4692-863B-D2D730988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9003F-2659-43F4-9178-832931F41FD9}"/>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6" name="Footer Placeholder 5">
            <a:extLst>
              <a:ext uri="{FF2B5EF4-FFF2-40B4-BE49-F238E27FC236}">
                <a16:creationId xmlns:a16="http://schemas.microsoft.com/office/drawing/2014/main" id="{CC190E45-200E-43B1-BAD6-72DE5AC30E2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0F7CE7F-13ED-4F66-BE7A-56E0C27396D6}"/>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369331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70BD-2D57-4E6F-9827-13E9C1D09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A0D4DFA-79F8-4973-8BDE-A3518FCE5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AEEEAC7-0055-46B2-B3A7-C6DE04C9D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F0267-0EC5-4ACB-AF82-0EC60B14153F}"/>
              </a:ext>
            </a:extLst>
          </p:cNvPr>
          <p:cNvSpPr>
            <a:spLocks noGrp="1"/>
          </p:cNvSpPr>
          <p:nvPr>
            <p:ph type="dt" sz="half" idx="10"/>
          </p:nvPr>
        </p:nvSpPr>
        <p:spPr/>
        <p:txBody>
          <a:bodyPr/>
          <a:lstStyle/>
          <a:p>
            <a:fld id="{7DF5D941-565C-4F97-9D3B-065E3AC79E0D}" type="datetimeFigureOut">
              <a:rPr lang="en-CA" smtClean="0"/>
              <a:t>2021-03-15</a:t>
            </a:fld>
            <a:endParaRPr lang="en-CA"/>
          </a:p>
        </p:txBody>
      </p:sp>
      <p:sp>
        <p:nvSpPr>
          <p:cNvPr id="6" name="Footer Placeholder 5">
            <a:extLst>
              <a:ext uri="{FF2B5EF4-FFF2-40B4-BE49-F238E27FC236}">
                <a16:creationId xmlns:a16="http://schemas.microsoft.com/office/drawing/2014/main" id="{06A1464F-FDDC-4E6C-A1CA-A014B6178F1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12D9827-3BD6-4402-98B0-F29325A73500}"/>
              </a:ext>
            </a:extLst>
          </p:cNvPr>
          <p:cNvSpPr>
            <a:spLocks noGrp="1"/>
          </p:cNvSpPr>
          <p:nvPr>
            <p:ph type="sldNum" sz="quarter" idx="12"/>
          </p:nvPr>
        </p:nvSpPr>
        <p:spPr/>
        <p:txBody>
          <a:bodyPr/>
          <a:lstStyle/>
          <a:p>
            <a:fld id="{26C6BA8B-F3FC-4C55-BA28-B3381852B63B}" type="slidenum">
              <a:rPr lang="en-CA" smtClean="0"/>
              <a:t>‹#›</a:t>
            </a:fld>
            <a:endParaRPr lang="en-CA"/>
          </a:p>
        </p:txBody>
      </p:sp>
    </p:spTree>
    <p:extLst>
      <p:ext uri="{BB962C8B-B14F-4D97-AF65-F5344CB8AC3E}">
        <p14:creationId xmlns:p14="http://schemas.microsoft.com/office/powerpoint/2010/main" val="13849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2.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EBCBE-F825-4701-959F-979CD4C45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1255C18-C35E-49F3-8A0C-12F95BED0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47AB53-4B26-41F9-A326-1330323F4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5D941-565C-4F97-9D3B-065E3AC79E0D}" type="datetimeFigureOut">
              <a:rPr lang="en-CA" smtClean="0"/>
              <a:t>2021-03-15</a:t>
            </a:fld>
            <a:endParaRPr lang="en-CA"/>
          </a:p>
        </p:txBody>
      </p:sp>
      <p:sp>
        <p:nvSpPr>
          <p:cNvPr id="5" name="Footer Placeholder 4">
            <a:extLst>
              <a:ext uri="{FF2B5EF4-FFF2-40B4-BE49-F238E27FC236}">
                <a16:creationId xmlns:a16="http://schemas.microsoft.com/office/drawing/2014/main" id="{A227E1DF-2DA3-45AC-BFAB-1930BB4E2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4567CB0-9E88-4253-8AD4-18763EE55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6BA8B-F3FC-4C55-BA28-B3381852B63B}" type="slidenum">
              <a:rPr lang="en-CA" smtClean="0"/>
              <a:t>‹#›</a:t>
            </a:fld>
            <a:endParaRPr lang="en-CA"/>
          </a:p>
        </p:txBody>
      </p:sp>
    </p:spTree>
    <p:extLst>
      <p:ext uri="{BB962C8B-B14F-4D97-AF65-F5344CB8AC3E}">
        <p14:creationId xmlns:p14="http://schemas.microsoft.com/office/powerpoint/2010/main" val="21996271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0409F-1FF2-C946-89F9-F7571463CA8D}" type="datetimeFigureOut">
              <a:rPr lang="en-US" smtClean="0"/>
              <a:t>3/15/2021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08646-E8B2-724C-979B-B00BD7F92A24}" type="slidenum">
              <a:rPr lang="en-US" smtClean="0"/>
              <a:t>‹#›</a:t>
            </a:fld>
            <a:endParaRPr lang="en-US"/>
          </a:p>
        </p:txBody>
      </p:sp>
    </p:spTree>
    <p:extLst>
      <p:ext uri="{BB962C8B-B14F-4D97-AF65-F5344CB8AC3E}">
        <p14:creationId xmlns:p14="http://schemas.microsoft.com/office/powerpoint/2010/main" val="3193099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6927D-A469-4C4D-AC40-5A8D73208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DBBF98-568B-7A4F-9432-883F2D5C53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AD675-FAC8-FB4C-B4DB-B8D3EBCFC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3F557-25EA-784A-8227-EC613BEFD8E9}" type="datetimeFigureOut">
              <a:rPr lang="en-US" smtClean="0"/>
              <a:t>3/15/2021</a:t>
            </a:fld>
            <a:endParaRPr lang="en-US"/>
          </a:p>
        </p:txBody>
      </p:sp>
      <p:sp>
        <p:nvSpPr>
          <p:cNvPr id="5" name="Footer Placeholder 4">
            <a:extLst>
              <a:ext uri="{FF2B5EF4-FFF2-40B4-BE49-F238E27FC236}">
                <a16:creationId xmlns:a16="http://schemas.microsoft.com/office/drawing/2014/main" id="{116BBF14-3775-D340-8082-8D29F4831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7555F-7549-9F48-83D4-0CC59D300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C7F79-1166-5B41-8965-F904DAEEF45D}" type="slidenum">
              <a:rPr lang="en-US" smtClean="0"/>
              <a:t>‹#›</a:t>
            </a:fld>
            <a:endParaRPr lang="en-US"/>
          </a:p>
        </p:txBody>
      </p:sp>
    </p:spTree>
    <p:extLst>
      <p:ext uri="{BB962C8B-B14F-4D97-AF65-F5344CB8AC3E}">
        <p14:creationId xmlns:p14="http://schemas.microsoft.com/office/powerpoint/2010/main" val="3824547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346F80-965E-4784-B7D3-29765BD94027}" type="datetime1">
              <a:rPr lang="en-US" smtClean="0"/>
              <a:t>3/15/2021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Add a footer</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62155A9-2BEA-4E1A-A809-3AB570F0F126}" type="slidenum">
              <a:rPr lang="en-US" smtClean="0"/>
              <a:pPr/>
              <a:t>‹#›</a:t>
            </a:fld>
            <a:endParaRPr lang="en-US"/>
          </a:p>
        </p:txBody>
      </p:sp>
      <p:grpSp>
        <p:nvGrpSpPr>
          <p:cNvPr id="8" name="Group 7">
            <a:extLst>
              <a:ext uri="{FF2B5EF4-FFF2-40B4-BE49-F238E27FC236}">
                <a16:creationId xmlns:a16="http://schemas.microsoft.com/office/drawing/2014/main" id="{173D542B-4B35-4DA1-80B6-FB2E2AF77E7F}"/>
              </a:ext>
            </a:extLst>
          </p:cNvPr>
          <p:cNvGrpSpPr/>
          <p:nvPr userDrawn="1"/>
        </p:nvGrpSpPr>
        <p:grpSpPr>
          <a:xfrm>
            <a:off x="1860687" y="450998"/>
            <a:ext cx="7620000" cy="1139952"/>
            <a:chOff x="1860687" y="450998"/>
            <a:chExt cx="7620000" cy="1139952"/>
          </a:xfrm>
        </p:grpSpPr>
        <p:pic>
          <p:nvPicPr>
            <p:cNvPr id="9" name="Picture 8">
              <a:extLst>
                <a:ext uri="{FF2B5EF4-FFF2-40B4-BE49-F238E27FC236}">
                  <a16:creationId xmlns:a16="http://schemas.microsoft.com/office/drawing/2014/main" id="{6A35B0B3-9F9B-4B33-B2F7-923FC9AC5E9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bwMode="gray">
            <a:xfrm>
              <a:off x="1860687" y="450998"/>
              <a:ext cx="7620000" cy="1139952"/>
            </a:xfrm>
            <a:prstGeom prst="rect">
              <a:avLst/>
            </a:prstGeom>
          </p:spPr>
        </p:pic>
        <p:grpSp>
          <p:nvGrpSpPr>
            <p:cNvPr id="10" name="Group 9">
              <a:extLst>
                <a:ext uri="{FF2B5EF4-FFF2-40B4-BE49-F238E27FC236}">
                  <a16:creationId xmlns:a16="http://schemas.microsoft.com/office/drawing/2014/main" id="{627E79B8-E5FB-49DD-ABB7-BF00C98AC476}"/>
                </a:ext>
              </a:extLst>
            </p:cNvPr>
            <p:cNvGrpSpPr/>
            <p:nvPr userDrawn="1"/>
          </p:nvGrpSpPr>
          <p:grpSpPr>
            <a:xfrm>
              <a:off x="1860687" y="450998"/>
              <a:ext cx="7615237" cy="1106488"/>
              <a:chOff x="1891518" y="519806"/>
              <a:chExt cx="7615237" cy="1106488"/>
            </a:xfrm>
          </p:grpSpPr>
          <p:sp>
            <p:nvSpPr>
              <p:cNvPr id="11" name="Oval 6">
                <a:extLst>
                  <a:ext uri="{FF2B5EF4-FFF2-40B4-BE49-F238E27FC236}">
                    <a16:creationId xmlns:a16="http://schemas.microsoft.com/office/drawing/2014/main" id="{CE909C5A-3169-4673-8AE5-660C4036E99C}"/>
                  </a:ext>
                </a:extLst>
              </p:cNvPr>
              <p:cNvSpPr>
                <a:spLocks noChangeArrowheads="1"/>
              </p:cNvSpPr>
              <p:nvPr/>
            </p:nvSpPr>
            <p:spPr bwMode="hidden">
              <a:xfrm flipH="1">
                <a:off x="5688818" y="519806"/>
                <a:ext cx="1104900" cy="1104900"/>
              </a:xfrm>
              <a:prstGeom prst="ellipse">
                <a:avLst/>
              </a:prstGeom>
              <a:solidFill>
                <a:schemeClr val="accent1">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2" name="Oval 7">
                <a:extLst>
                  <a:ext uri="{FF2B5EF4-FFF2-40B4-BE49-F238E27FC236}">
                    <a16:creationId xmlns:a16="http://schemas.microsoft.com/office/drawing/2014/main" id="{1E337131-BCDF-4D23-968B-C2BE0260DA3D}"/>
                  </a:ext>
                </a:extLst>
              </p:cNvPr>
              <p:cNvSpPr>
                <a:spLocks noChangeArrowheads="1"/>
              </p:cNvSpPr>
              <p:nvPr/>
            </p:nvSpPr>
            <p:spPr bwMode="hidden">
              <a:xfrm flipH="1">
                <a:off x="8403443" y="519806"/>
                <a:ext cx="1103312" cy="1104900"/>
              </a:xfrm>
              <a:prstGeom prst="ellipse">
                <a:avLst/>
              </a:prstGeom>
              <a:solidFill>
                <a:schemeClr val="accent1">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3" name="Oval 8">
                <a:extLst>
                  <a:ext uri="{FF2B5EF4-FFF2-40B4-BE49-F238E27FC236}">
                    <a16:creationId xmlns:a16="http://schemas.microsoft.com/office/drawing/2014/main" id="{638A7D06-AA13-4D67-B118-AE4A3EEE1DC9}"/>
                  </a:ext>
                </a:extLst>
              </p:cNvPr>
              <p:cNvSpPr>
                <a:spLocks noChangeArrowheads="1"/>
              </p:cNvSpPr>
              <p:nvPr/>
            </p:nvSpPr>
            <p:spPr bwMode="hidden">
              <a:xfrm flipH="1">
                <a:off x="1891518" y="521394"/>
                <a:ext cx="1103312" cy="1104900"/>
              </a:xfrm>
              <a:prstGeom prst="ellipse">
                <a:avLst/>
              </a:prstGeom>
              <a:solidFill>
                <a:schemeClr val="accent1">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4" name="Oval 9">
                <a:extLst>
                  <a:ext uri="{FF2B5EF4-FFF2-40B4-BE49-F238E27FC236}">
                    <a16:creationId xmlns:a16="http://schemas.microsoft.com/office/drawing/2014/main" id="{A8FF7364-4109-4103-858D-436D83E75884}"/>
                  </a:ext>
                </a:extLst>
              </p:cNvPr>
              <p:cNvSpPr>
                <a:spLocks noChangeArrowheads="1"/>
              </p:cNvSpPr>
              <p:nvPr/>
            </p:nvSpPr>
            <p:spPr bwMode="hidden">
              <a:xfrm flipH="1">
                <a:off x="7144555" y="519806"/>
                <a:ext cx="1103312" cy="1104900"/>
              </a:xfrm>
              <a:prstGeom prst="ellipse">
                <a:avLst/>
              </a:prstGeom>
              <a:noFill/>
              <a:ln w="28575">
                <a:solidFill>
                  <a:schemeClr val="accent1">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sp>
            <p:nvSpPr>
              <p:cNvPr id="15" name="Oval 10">
                <a:extLst>
                  <a:ext uri="{FF2B5EF4-FFF2-40B4-BE49-F238E27FC236}">
                    <a16:creationId xmlns:a16="http://schemas.microsoft.com/office/drawing/2014/main" id="{D74244DD-8D5F-4995-A45B-7DEF97BA5C1B}"/>
                  </a:ext>
                </a:extLst>
              </p:cNvPr>
              <p:cNvSpPr>
                <a:spLocks noChangeArrowheads="1"/>
              </p:cNvSpPr>
              <p:nvPr/>
            </p:nvSpPr>
            <p:spPr bwMode="hidden">
              <a:xfrm flipH="1">
                <a:off x="3178980" y="519806"/>
                <a:ext cx="1103312" cy="1104900"/>
              </a:xfrm>
              <a:prstGeom prst="ellipse">
                <a:avLst/>
              </a:prstGeom>
              <a:noFill/>
              <a:ln w="28575">
                <a:solidFill>
                  <a:schemeClr val="accent1">
                    <a:lumMod val="20000"/>
                    <a:lumOff val="80000"/>
                  </a:schemeClr>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grpSp>
      </p:grpSp>
    </p:spTree>
    <p:extLst>
      <p:ext uri="{BB962C8B-B14F-4D97-AF65-F5344CB8AC3E}">
        <p14:creationId xmlns:p14="http://schemas.microsoft.com/office/powerpoint/2010/main" val="79167514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66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video" Target="https://player.vimeo.com/video/380529594?app_id=122963" TargetMode="External"/><Relationship Id="rId6" Type="http://schemas.openxmlformats.org/officeDocument/2006/relationships/image" Target="../media/image23.png"/><Relationship Id="rId5" Type="http://schemas.openxmlformats.org/officeDocument/2006/relationships/image" Target="../media/image18.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https://www.mreacourses.org/course/view.php?id=756"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www.midwestrenew.org/business-member-directory/" TargetMode="External"/><Relationship Id="rId7" Type="http://schemas.openxmlformats.org/officeDocument/2006/relationships/hyperlink" Target="https://www.midwestrenew.org/wp-content/uploads/2020/02/Selecting-your-installer.pdf"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hyperlink" Target="https://www.renewwisconsin.org/project/find-a-solar-installer/" TargetMode="External"/><Relationship Id="rId5" Type="http://schemas.openxmlformats.org/officeDocument/2006/relationships/hyperlink" Target="https://www.nabcep.org/nabcep-associates/" TargetMode="External"/><Relationship Id="rId4" Type="http://schemas.openxmlformats.org/officeDocument/2006/relationships/hyperlink" Target="https://www.focusonenergy.com/trade-ally/fin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pvwatts.nrel.gov/"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hyperlink" Target="http://www.solarprojectbuilder.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midwestrenew.org/solar-on-schools/#1574190466874-9d5c928b-4989%E2%80%8B"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A picture containing computer, computer, sitting, grass&#10;&#10;Description automatically generated">
            <a:extLst>
              <a:ext uri="{FF2B5EF4-FFF2-40B4-BE49-F238E27FC236}">
                <a16:creationId xmlns:a16="http://schemas.microsoft.com/office/drawing/2014/main" id="{D3281EC8-63A1-4FB2-8161-F1AB27FD9C41}"/>
              </a:ext>
            </a:extLst>
          </p:cNvPr>
          <p:cNvPicPr>
            <a:picLocks noChangeAspect="1"/>
          </p:cNvPicPr>
          <p:nvPr/>
        </p:nvPicPr>
        <p:blipFill rotWithShape="1">
          <a:blip r:embed="rId3">
            <a:alphaModFix amt="35000"/>
          </a:blip>
          <a:srcRect t="14716" b="723"/>
          <a:stretch/>
        </p:blipFill>
        <p:spPr>
          <a:xfrm>
            <a:off x="-5" y="-30"/>
            <a:ext cx="12192000" cy="6855958"/>
          </a:xfrm>
          <a:prstGeom prst="rect">
            <a:avLst/>
          </a:prstGeom>
        </p:spPr>
      </p:pic>
      <p:sp>
        <p:nvSpPr>
          <p:cNvPr id="2" name="Title 1">
            <a:extLst>
              <a:ext uri="{FF2B5EF4-FFF2-40B4-BE49-F238E27FC236}">
                <a16:creationId xmlns:a16="http://schemas.microsoft.com/office/drawing/2014/main" id="{77E9DAE6-0110-4719-996A-3419F5BA8E46}"/>
              </a:ext>
            </a:extLst>
          </p:cNvPr>
          <p:cNvSpPr>
            <a:spLocks noGrp="1"/>
          </p:cNvSpPr>
          <p:nvPr>
            <p:ph type="ctrTitle"/>
          </p:nvPr>
        </p:nvSpPr>
        <p:spPr>
          <a:xfrm>
            <a:off x="643468" y="3320859"/>
            <a:ext cx="4666470" cy="2076333"/>
          </a:xfrm>
        </p:spPr>
        <p:txBody>
          <a:bodyPr anchor="t">
            <a:normAutofit/>
          </a:bodyPr>
          <a:lstStyle/>
          <a:p>
            <a:pPr algn="l"/>
            <a:r>
              <a:rPr lang="en-CA" sz="4800" dirty="0">
                <a:latin typeface="Bahnschrift SemiLight"/>
              </a:rPr>
              <a:t>Solar at [school district name]</a:t>
            </a:r>
          </a:p>
        </p:txBody>
      </p:sp>
      <p:sp>
        <p:nvSpPr>
          <p:cNvPr id="46" name="Freeform: Shape 4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Logo, company name&#10;&#10;Description automatically generated">
            <a:extLst>
              <a:ext uri="{FF2B5EF4-FFF2-40B4-BE49-F238E27FC236}">
                <a16:creationId xmlns:a16="http://schemas.microsoft.com/office/drawing/2014/main" id="{436A9901-0609-4354-A46B-84461E716562}"/>
              </a:ext>
            </a:extLst>
          </p:cNvPr>
          <p:cNvPicPr>
            <a:picLocks noChangeAspect="1"/>
          </p:cNvPicPr>
          <p:nvPr/>
        </p:nvPicPr>
        <p:blipFill rotWithShape="1">
          <a:blip r:embed="rId4"/>
          <a:srcRect l="2009"/>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1148420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The roof of a building&#10;&#10;Description automatically generated">
            <a:extLst>
              <a:ext uri="{FF2B5EF4-FFF2-40B4-BE49-F238E27FC236}">
                <a16:creationId xmlns:a16="http://schemas.microsoft.com/office/drawing/2014/main" id="{9D8335D7-A8C7-4665-A0BC-5C2CE39D2178}"/>
              </a:ext>
            </a:extLst>
          </p:cNvPr>
          <p:cNvPicPr>
            <a:picLocks noChangeAspect="1"/>
          </p:cNvPicPr>
          <p:nvPr/>
        </p:nvPicPr>
        <p:blipFill rotWithShape="1">
          <a:blip r:embed="rId3">
            <a:duotone>
              <a:prstClr val="black"/>
              <a:schemeClr val="tx2">
                <a:tint val="45000"/>
                <a:satMod val="400000"/>
              </a:schemeClr>
            </a:duotone>
            <a:alphaModFix amt="35000"/>
          </a:blip>
          <a:srcRect b="30"/>
          <a:stretch/>
        </p:blipFill>
        <p:spPr>
          <a:xfrm>
            <a:off x="-7" y="23805"/>
            <a:ext cx="12192000" cy="6855958"/>
          </a:xfrm>
          <a:prstGeom prst="rect">
            <a:avLst/>
          </a:prstGeom>
        </p:spPr>
      </p:pic>
      <p:sp>
        <p:nvSpPr>
          <p:cNvPr id="3" name="TextBox 2">
            <a:extLst>
              <a:ext uri="{FF2B5EF4-FFF2-40B4-BE49-F238E27FC236}">
                <a16:creationId xmlns:a16="http://schemas.microsoft.com/office/drawing/2014/main" id="{F3303A05-D61A-4C5E-BAF3-22A13C19C0C2}"/>
              </a:ext>
            </a:extLst>
          </p:cNvPr>
          <p:cNvSpPr txBox="1"/>
          <p:nvPr/>
        </p:nvSpPr>
        <p:spPr>
          <a:xfrm>
            <a:off x="682035" y="324727"/>
            <a:ext cx="6387102" cy="132556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400" b="1" kern="1200">
                <a:solidFill>
                  <a:schemeClr val="tx1"/>
                </a:solidFill>
                <a:latin typeface="+mj-lt"/>
                <a:ea typeface="+mj-ea"/>
                <a:cs typeface="+mj-cs"/>
              </a:rPr>
              <a:t>Merton Community School District</a:t>
            </a:r>
            <a:endParaRPr lang="en-US" sz="44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ADB880CC-4204-4E51-9D7B-043B4DE37BBF}"/>
              </a:ext>
            </a:extLst>
          </p:cNvPr>
          <p:cNvSpPr txBox="1"/>
          <p:nvPr/>
        </p:nvSpPr>
        <p:spPr>
          <a:xfrm>
            <a:off x="805542" y="1895670"/>
            <a:ext cx="6382657" cy="415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900"/>
          </a:p>
        </p:txBody>
      </p:sp>
      <p:sp>
        <p:nvSpPr>
          <p:cNvPr id="15" name="Freeform: Shape 14">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descr="A picture containing circuit&#10;&#10;Description automatically generated">
            <a:extLst>
              <a:ext uri="{FF2B5EF4-FFF2-40B4-BE49-F238E27FC236}">
                <a16:creationId xmlns:a16="http://schemas.microsoft.com/office/drawing/2014/main" id="{BEFF9106-9A82-4F02-970F-B9EAAE1E1C30}"/>
              </a:ext>
            </a:extLst>
          </p:cNvPr>
          <p:cNvPicPr>
            <a:picLocks noChangeAspect="1"/>
          </p:cNvPicPr>
          <p:nvPr/>
        </p:nvPicPr>
        <p:blipFill rotWithShape="1">
          <a:blip r:embed="rId4"/>
          <a:srcRect r="9398" b="1"/>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17" name="Freeform: Shape 1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The outside of a building&#10;&#10;Description automatically generated">
            <a:extLst>
              <a:ext uri="{FF2B5EF4-FFF2-40B4-BE49-F238E27FC236}">
                <a16:creationId xmlns:a16="http://schemas.microsoft.com/office/drawing/2014/main" id="{B72CC86C-0C70-4CA5-A72B-5F6F0ACA3EFE}"/>
              </a:ext>
            </a:extLst>
          </p:cNvPr>
          <p:cNvPicPr>
            <a:picLocks noChangeAspect="1"/>
          </p:cNvPicPr>
          <p:nvPr/>
        </p:nvPicPr>
        <p:blipFill rotWithShape="1">
          <a:blip r:embed="rId5"/>
          <a:srcRect l="17685" r="-5" b="-5"/>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pic>
        <p:nvPicPr>
          <p:cNvPr id="2" name="Picture 3" descr="Graphical user interface, application&#10;&#10;Description automatically generated">
            <a:extLst>
              <a:ext uri="{FF2B5EF4-FFF2-40B4-BE49-F238E27FC236}">
                <a16:creationId xmlns:a16="http://schemas.microsoft.com/office/drawing/2014/main" id="{FEE571DD-A753-4DED-B5ED-B8089D7933D6}"/>
              </a:ext>
            </a:extLst>
          </p:cNvPr>
          <p:cNvPicPr>
            <a:picLocks noChangeAspect="1"/>
          </p:cNvPicPr>
          <p:nvPr/>
        </p:nvPicPr>
        <p:blipFill rotWithShape="1">
          <a:blip r:embed="rId6"/>
          <a:srcRect l="19387" t="27236" r="51041" b="8967"/>
          <a:stretch/>
        </p:blipFill>
        <p:spPr>
          <a:xfrm>
            <a:off x="804798" y="1790861"/>
            <a:ext cx="3891528" cy="4728015"/>
          </a:xfrm>
          <a:prstGeom prst="rect">
            <a:avLst/>
          </a:prstGeom>
        </p:spPr>
      </p:pic>
    </p:spTree>
    <p:extLst>
      <p:ext uri="{BB962C8B-B14F-4D97-AF65-F5344CB8AC3E}">
        <p14:creationId xmlns:p14="http://schemas.microsoft.com/office/powerpoint/2010/main" val="9227109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cell, object, outdoor, people&#10;&#10;Description generated with very high confidence">
            <a:extLst>
              <a:ext uri="{FF2B5EF4-FFF2-40B4-BE49-F238E27FC236}">
                <a16:creationId xmlns:a16="http://schemas.microsoft.com/office/drawing/2014/main" id="{3A57BB30-6203-4EAC-A418-88C4A206FC53}"/>
              </a:ext>
            </a:extLst>
          </p:cNvPr>
          <p:cNvPicPr>
            <a:picLocks noChangeAspect="1"/>
          </p:cNvPicPr>
          <p:nvPr/>
        </p:nvPicPr>
        <p:blipFill rotWithShape="1">
          <a:blip r:embed="rId4"/>
          <a:srcRect b="745"/>
          <a:stretch/>
        </p:blipFill>
        <p:spPr>
          <a:xfrm>
            <a:off x="1213794" y="643467"/>
            <a:ext cx="4555211" cy="2543217"/>
          </a:xfrm>
          <a:prstGeom prst="rect">
            <a:avLst/>
          </a:prstGeom>
        </p:spPr>
      </p:pic>
      <p:cxnSp>
        <p:nvCxnSpPr>
          <p:cNvPr id="17" name="Straight Connector 1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5" descr="A large empty parking lot&#10;&#10;Description generated with high confidence">
            <a:extLst>
              <a:ext uri="{FF2B5EF4-FFF2-40B4-BE49-F238E27FC236}">
                <a16:creationId xmlns:a16="http://schemas.microsoft.com/office/drawing/2014/main" id="{A0B8FBCE-8C11-4FA2-A75D-25406B2C7115}"/>
              </a:ext>
            </a:extLst>
          </p:cNvPr>
          <p:cNvPicPr>
            <a:picLocks noChangeAspect="1"/>
          </p:cNvPicPr>
          <p:nvPr/>
        </p:nvPicPr>
        <p:blipFill rotWithShape="1">
          <a:blip r:embed="rId5"/>
          <a:srcRect r="1" b="4876"/>
          <a:stretch/>
        </p:blipFill>
        <p:spPr>
          <a:xfrm>
            <a:off x="6338316" y="648830"/>
            <a:ext cx="4732940" cy="2532491"/>
          </a:xfrm>
          <a:prstGeom prst="rect">
            <a:avLst/>
          </a:prstGeom>
        </p:spPr>
      </p:pic>
      <p:cxnSp>
        <p:nvCxnSpPr>
          <p:cNvPr id="18" name="Straight Connector 2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4" descr="A screenshot of a cell phone&#10;&#10;Description generated with very high confidence">
            <a:extLst>
              <a:ext uri="{FF2B5EF4-FFF2-40B4-BE49-F238E27FC236}">
                <a16:creationId xmlns:a16="http://schemas.microsoft.com/office/drawing/2014/main" id="{4B148040-C963-48DD-A085-F03D3971B63B}"/>
              </a:ext>
            </a:extLst>
          </p:cNvPr>
          <p:cNvPicPr>
            <a:picLocks noChangeAspect="1"/>
          </p:cNvPicPr>
          <p:nvPr/>
        </p:nvPicPr>
        <p:blipFill rotWithShape="1">
          <a:blip r:embed="rId6"/>
          <a:srcRect l="1661" r="-2" b="-2"/>
          <a:stretch/>
        </p:blipFill>
        <p:spPr>
          <a:xfrm>
            <a:off x="1323801" y="3671316"/>
            <a:ext cx="4335197" cy="2545862"/>
          </a:xfrm>
          <a:prstGeom prst="rect">
            <a:avLst/>
          </a:prstGeom>
        </p:spPr>
      </p:pic>
      <p:pic>
        <p:nvPicPr>
          <p:cNvPr id="4" name="Online Media 3" title="Part4- Getting Solar at Your School">
            <a:hlinkClick r:id="" action="ppaction://media"/>
            <a:extLst>
              <a:ext uri="{FF2B5EF4-FFF2-40B4-BE49-F238E27FC236}">
                <a16:creationId xmlns:a16="http://schemas.microsoft.com/office/drawing/2014/main" id="{8FA494FE-7732-4EE3-9022-B65556E8BFF1}"/>
              </a:ext>
            </a:extLst>
          </p:cNvPr>
          <p:cNvPicPr>
            <a:picLocks noRot="1" noChangeAspect="1"/>
          </p:cNvPicPr>
          <p:nvPr>
            <a:videoFile r:link="rId1"/>
          </p:nvPr>
        </p:nvPicPr>
        <p:blipFill>
          <a:blip r:embed="rId7"/>
          <a:stretch>
            <a:fillRect/>
          </a:stretch>
        </p:blipFill>
        <p:spPr>
          <a:xfrm>
            <a:off x="6662011" y="3671316"/>
            <a:ext cx="4085550" cy="2553469"/>
          </a:xfrm>
          <a:prstGeom prst="rect">
            <a:avLst/>
          </a:prstGeom>
        </p:spPr>
      </p:pic>
    </p:spTree>
    <p:extLst>
      <p:ext uri="{BB962C8B-B14F-4D97-AF65-F5344CB8AC3E}">
        <p14:creationId xmlns:p14="http://schemas.microsoft.com/office/powerpoint/2010/main" val="23683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2594D9-AC71-46EE-B690-BE230AA1D587}"/>
              </a:ext>
            </a:extLst>
          </p:cNvPr>
          <p:cNvPicPr>
            <a:picLocks noChangeAspect="1"/>
          </p:cNvPicPr>
          <p:nvPr/>
        </p:nvPicPr>
        <p:blipFill rotWithShape="1">
          <a:blip r:embed="rId3"/>
          <a:srcRect t="9092" r="9085" b="-7"/>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BF34805-D769-41D4-8A5A-452BD607BE52}"/>
              </a:ext>
            </a:extLst>
          </p:cNvPr>
          <p:cNvSpPr txBox="1"/>
          <p:nvPr/>
        </p:nvSpPr>
        <p:spPr>
          <a:xfrm>
            <a:off x="594804" y="640263"/>
            <a:ext cx="6619811" cy="1344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defRPr/>
            </a:pPr>
            <a:r>
              <a:rPr lang="en-US" sz="4000">
                <a:latin typeface="+mj-lt"/>
                <a:ea typeface="+mj-ea"/>
                <a:cs typeface="+mj-cs"/>
              </a:rPr>
              <a:t>Solar Energy at Schools, Cities, Other Public Entities </a:t>
            </a:r>
          </a:p>
          <a:p>
            <a:pPr marL="0" marR="0" lvl="0" indent="0">
              <a:lnSpc>
                <a:spcPct val="90000"/>
              </a:lnSpc>
              <a:spcBef>
                <a:spcPct val="0"/>
              </a:spcBef>
              <a:spcAft>
                <a:spcPts val="600"/>
              </a:spcAft>
              <a:buClrTx/>
              <a:buSzTx/>
              <a:tabLst/>
              <a:defRPr/>
            </a:pPr>
            <a:endParaRPr lang="en-US" sz="4000" b="1" i="0" u="none" strike="noStrike" cap="none" spc="0" normalizeH="0" baseline="0" noProof="0">
              <a:ln>
                <a:noFill/>
              </a:ln>
              <a:effectLst/>
              <a:uLnTx/>
              <a:uFillTx/>
              <a:latin typeface="+mj-lt"/>
              <a:ea typeface="+mj-ea"/>
              <a:cs typeface="+mj-cs"/>
            </a:endParaRPr>
          </a:p>
        </p:txBody>
      </p:sp>
      <p:sp>
        <p:nvSpPr>
          <p:cNvPr id="22" name="TextBox 21">
            <a:extLst>
              <a:ext uri="{FF2B5EF4-FFF2-40B4-BE49-F238E27FC236}">
                <a16:creationId xmlns:a16="http://schemas.microsoft.com/office/drawing/2014/main" id="{764725F5-E30D-4558-8F43-8E5FDA67CA13}"/>
              </a:ext>
            </a:extLst>
          </p:cNvPr>
          <p:cNvSpPr txBox="1"/>
          <p:nvPr/>
        </p:nvSpPr>
        <p:spPr>
          <a:xfrm>
            <a:off x="73087" y="6510321"/>
            <a:ext cx="22909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a:spcBef>
                <a:spcPts val="0"/>
              </a:spcBef>
              <a:spcAft>
                <a:spcPts val="600"/>
              </a:spcAft>
              <a:buNone/>
              <a:tabLst/>
              <a:defRPr/>
            </a:pPr>
            <a:r>
              <a:rPr lang="en-US" sz="1200" dirty="0">
                <a:solidFill>
                  <a:schemeClr val="bg1"/>
                </a:solidFill>
                <a:ea typeface="+mn-lt"/>
                <a:cs typeface="+mn-lt"/>
              </a:rPr>
              <a:t>auditor.iowa</a:t>
            </a:r>
            <a:r>
              <a:rPr kumimoji="0" lang="en-US" sz="1200" b="0" i="0" u="none" strike="noStrike" kern="1200" cap="none" spc="0" normalizeH="0" baseline="0" noProof="0" dirty="0">
                <a:ln>
                  <a:noFill/>
                </a:ln>
                <a:solidFill>
                  <a:schemeClr val="bg1"/>
                </a:solidFill>
                <a:effectLst/>
                <a:uLnTx/>
                <a:uFillTx/>
                <a:ea typeface="+mn-lt"/>
                <a:cs typeface="+mn-lt"/>
              </a:rPr>
              <a:t>.</a:t>
            </a:r>
            <a:r>
              <a:rPr lang="en-US" sz="1200" dirty="0">
                <a:solidFill>
                  <a:schemeClr val="bg1"/>
                </a:solidFill>
                <a:ea typeface="+mn-lt"/>
                <a:cs typeface="+mn-lt"/>
              </a:rPr>
              <a:t>gov/pie/pie-reports/</a:t>
            </a:r>
            <a:endParaRPr lang="en-US" sz="1200" dirty="0">
              <a:solidFill>
                <a:schemeClr val="bg1"/>
              </a:solidFill>
              <a:cs typeface="Calibri"/>
            </a:endParaRPr>
          </a:p>
        </p:txBody>
      </p:sp>
      <p:graphicFrame>
        <p:nvGraphicFramePr>
          <p:cNvPr id="7" name="TextBox 2">
            <a:extLst>
              <a:ext uri="{FF2B5EF4-FFF2-40B4-BE49-F238E27FC236}">
                <a16:creationId xmlns:a16="http://schemas.microsoft.com/office/drawing/2014/main" id="{FF781750-FA39-4738-B462-81B2FFE38857}"/>
              </a:ext>
            </a:extLst>
          </p:cNvPr>
          <p:cNvGraphicFramePr/>
          <p:nvPr>
            <p:extLst>
              <p:ext uri="{D42A27DB-BD31-4B8C-83A1-F6EECF244321}">
                <p14:modId xmlns:p14="http://schemas.microsoft.com/office/powerpoint/2010/main" val="1581252790"/>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24" name="TextBox 3323">
            <a:extLst>
              <a:ext uri="{FF2B5EF4-FFF2-40B4-BE49-F238E27FC236}">
                <a16:creationId xmlns:a16="http://schemas.microsoft.com/office/drawing/2014/main" id="{C8AF786F-7E52-4680-BE90-C9BB45F6AB0B}"/>
              </a:ext>
            </a:extLst>
          </p:cNvPr>
          <p:cNvSpPr txBox="1"/>
          <p:nvPr/>
        </p:nvSpPr>
        <p:spPr>
          <a:xfrm>
            <a:off x="8312552" y="4714753"/>
            <a:ext cx="36595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ea typeface="+mn-lt"/>
                <a:cs typeface="+mn-lt"/>
              </a:rPr>
              <a:t>"Figure out a way to do it because […] the benefits both financially and environmentally are there. Do not look at just your roof tops, but make sure you consider ground space as well."</a:t>
            </a:r>
            <a:endParaRPr lang="en-US" dirty="0">
              <a:solidFill>
                <a:schemeClr val="bg1"/>
              </a:solidFill>
              <a:ea typeface="+mn-lt"/>
              <a:cs typeface="+mn-lt"/>
            </a:endParaRPr>
          </a:p>
          <a:p>
            <a:pPr algn="r"/>
            <a:r>
              <a:rPr lang="en-US" dirty="0">
                <a:solidFill>
                  <a:schemeClr val="bg1"/>
                </a:solidFill>
                <a:ea typeface="+mn-lt"/>
                <a:cs typeface="+mn-lt"/>
              </a:rPr>
              <a:t>-Black Hawk County, IA</a:t>
            </a:r>
            <a:endParaRPr lang="en-US" dirty="0">
              <a:solidFill>
                <a:schemeClr val="bg1"/>
              </a:solidFill>
              <a:cs typeface="Calibri"/>
            </a:endParaRPr>
          </a:p>
        </p:txBody>
      </p:sp>
      <p:pic>
        <p:nvPicPr>
          <p:cNvPr id="3325" name="Picture 3325" descr="Logo&#10;&#10;Description automatically generated">
            <a:extLst>
              <a:ext uri="{FF2B5EF4-FFF2-40B4-BE49-F238E27FC236}">
                <a16:creationId xmlns:a16="http://schemas.microsoft.com/office/drawing/2014/main" id="{ED5434C9-E513-4397-B78E-F7B4EC7625BE}"/>
              </a:ext>
            </a:extLst>
          </p:cNvPr>
          <p:cNvPicPr>
            <a:picLocks noChangeAspect="1"/>
          </p:cNvPicPr>
          <p:nvPr/>
        </p:nvPicPr>
        <p:blipFill>
          <a:blip r:embed="rId9"/>
          <a:stretch>
            <a:fillRect/>
          </a:stretch>
        </p:blipFill>
        <p:spPr>
          <a:xfrm>
            <a:off x="8630856" y="322176"/>
            <a:ext cx="2743200" cy="2702660"/>
          </a:xfrm>
          <a:prstGeom prst="rect">
            <a:avLst/>
          </a:prstGeom>
        </p:spPr>
      </p:pic>
    </p:spTree>
    <p:extLst>
      <p:ext uri="{BB962C8B-B14F-4D97-AF65-F5344CB8AC3E}">
        <p14:creationId xmlns:p14="http://schemas.microsoft.com/office/powerpoint/2010/main" val="1406722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Shape 30">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4477F45-D65B-4CC3-A3FB-C3DCE42E4E75}"/>
              </a:ext>
            </a:extLst>
          </p:cNvPr>
          <p:cNvSpPr txBox="1"/>
          <p:nvPr/>
        </p:nvSpPr>
        <p:spPr>
          <a:xfrm>
            <a:off x="934872" y="982272"/>
            <a:ext cx="3388419" cy="456097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lnSpc>
                <a:spcPct val="90000"/>
              </a:lnSpc>
              <a:spcBef>
                <a:spcPct val="0"/>
              </a:spcBef>
              <a:spcAft>
                <a:spcPts val="600"/>
              </a:spcAft>
              <a:buClrTx/>
              <a:buSzTx/>
              <a:tabLst/>
              <a:defRPr/>
            </a:pPr>
            <a:r>
              <a:rPr kumimoji="0" lang="en-US" sz="4000" b="1" i="0" u="none" strike="noStrike" kern="1200" cap="none" spc="0" normalizeH="0" baseline="0" noProof="0" dirty="0">
                <a:ln>
                  <a:noFill/>
                </a:ln>
                <a:solidFill>
                  <a:srgbClr val="FFFFFF"/>
                </a:solidFill>
                <a:effectLst/>
                <a:uLnTx/>
                <a:uFillTx/>
                <a:latin typeface="+mj-lt"/>
                <a:ea typeface="+mj-ea"/>
                <a:cs typeface="+mj-cs"/>
              </a:rPr>
              <a:t>Benefits of Solar for our School</a:t>
            </a:r>
          </a:p>
        </p:txBody>
      </p:sp>
      <p:sp>
        <p:nvSpPr>
          <p:cNvPr id="3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6CDDDE7-7D0A-48E8-A783-16DA01C5715C}"/>
              </a:ext>
            </a:extLst>
          </p:cNvPr>
          <p:cNvSpPr txBox="1"/>
          <p:nvPr/>
        </p:nvSpPr>
        <p:spPr>
          <a:xfrm>
            <a:off x="5221862" y="1719618"/>
            <a:ext cx="5948831" cy="43346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Financial Considerations </a:t>
            </a:r>
            <a:endParaRPr lang="en-US" sz="1700" b="0" i="0" u="none" strike="noStrike" cap="none" spc="0" normalizeH="0" baseline="0" noProof="0">
              <a:ln>
                <a:noFill/>
              </a:ln>
              <a:solidFill>
                <a:srgbClr val="FEFFFF"/>
              </a:solidFill>
              <a:effectLst/>
              <a:uLnTx/>
              <a:uFillTx/>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0" i="0" u="none" strike="noStrike" cap="none" spc="0" normalizeH="0" baseline="0" noProof="0">
              <a:ln>
                <a:noFill/>
              </a:ln>
              <a:solidFill>
                <a:srgbClr val="FEFFFF"/>
              </a:solidFill>
              <a:effectLst/>
              <a:uLnTx/>
              <a:uFillTx/>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Environmental Benefits </a:t>
            </a:r>
            <a:endParaRPr lang="en-US" sz="1700" b="0" i="0" u="none" strike="noStrike" cap="none" spc="0" normalizeH="0" baseline="0" noProof="0">
              <a:ln>
                <a:noFill/>
              </a:ln>
              <a:solidFill>
                <a:srgbClr val="FEFFFF"/>
              </a:solidFill>
              <a:effectLst/>
              <a:uLnTx/>
              <a:uFillTx/>
              <a:cs typeface="Calibri"/>
            </a:endParaRPr>
          </a:p>
          <a:p>
            <a:pPr>
              <a:lnSpc>
                <a:spcPct val="90000"/>
              </a:lnSpc>
              <a:spcAft>
                <a:spcPts val="600"/>
              </a:spcAft>
              <a:defRPr/>
            </a:pPr>
            <a:endParaRPr lang="en-US" sz="1700">
              <a:solidFill>
                <a:srgbClr val="FEFFFF"/>
              </a:solidFill>
              <a:highlight>
                <a:srgbClr val="0000FF"/>
              </a:highlight>
              <a:ea typeface="+mn-lt"/>
              <a:cs typeface="+mn-lt"/>
            </a:endParaRPr>
          </a:p>
          <a:p>
            <a:pPr indent="-228600">
              <a:lnSpc>
                <a:spcPct val="90000"/>
              </a:lnSpc>
              <a:spcAft>
                <a:spcPts val="600"/>
              </a:spcAft>
              <a:buFont typeface="Arial" panose="020B0604020202020204" pitchFamily="34" charset="0"/>
              <a:buChar char="•"/>
              <a:defRPr/>
            </a:pPr>
            <a:r>
              <a:rPr lang="en-US" sz="1700">
                <a:solidFill>
                  <a:srgbClr val="FEFFFF"/>
                </a:solidFill>
                <a:ea typeface="+mn-lt"/>
                <a:cs typeface="+mn-lt"/>
              </a:rPr>
              <a:t>Community Engagement </a:t>
            </a:r>
            <a:endParaRPr lang="en-US" sz="1700" b="0" i="0" u="none" strike="noStrike" cap="none" spc="0" normalizeH="0" baseline="0" noProof="0">
              <a:ln>
                <a:noFill/>
              </a:ln>
              <a:solidFill>
                <a:srgbClr val="FEFFFF"/>
              </a:solidFill>
              <a:effectLst/>
              <a:uLnTx/>
              <a:uFillTx/>
              <a:cs typeface="Calibri"/>
            </a:endParaRPr>
          </a:p>
          <a:p>
            <a:pPr indent="-228600">
              <a:lnSpc>
                <a:spcPct val="90000"/>
              </a:lnSpc>
              <a:spcAft>
                <a:spcPts val="600"/>
              </a:spcAft>
              <a:buFont typeface="Arial" panose="020B0604020202020204" pitchFamily="34" charset="0"/>
              <a:buChar char="•"/>
              <a:defRPr/>
            </a:pPr>
            <a:endParaRPr lang="en-US" sz="1700">
              <a:solidFill>
                <a:srgbClr val="FEFFFF"/>
              </a:solidFill>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Emergency Response &amp; Resilience</a:t>
            </a:r>
            <a:endParaRPr lang="en-US" sz="1700" b="0" i="0" u="none" strike="noStrike" cap="none" spc="0" normalizeH="0" baseline="0" noProof="0">
              <a:ln>
                <a:noFill/>
              </a:ln>
              <a:solidFill>
                <a:srgbClr val="FEFFFF"/>
              </a:solidFill>
              <a:effectLst/>
              <a:uLnTx/>
              <a:uFillTx/>
              <a:cs typeface="Calibri"/>
            </a:endParaRPr>
          </a:p>
          <a:p>
            <a:pPr marL="5715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0" i="0" u="none" strike="noStrike" cap="none" spc="0" normalizeH="0" baseline="0" noProof="0">
              <a:ln>
                <a:noFill/>
              </a:ln>
              <a:solidFill>
                <a:srgbClr val="FEFFFF"/>
              </a:solidFill>
              <a:effectLst/>
              <a:uLnTx/>
              <a:uFillTx/>
              <a:cs typeface="Calibri"/>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Job Creation </a:t>
            </a:r>
            <a:endParaRPr lang="en-US" sz="1700" b="0" i="0" u="none" strike="noStrike" cap="none" spc="0" normalizeH="0" baseline="0" noProof="0">
              <a:ln>
                <a:noFill/>
              </a:ln>
              <a:solidFill>
                <a:srgbClr val="FEFFFF"/>
              </a:solidFill>
              <a:effectLst/>
              <a:uLnTx/>
              <a:uFillTx/>
              <a:cs typeface="Calibri"/>
            </a:endParaRPr>
          </a:p>
          <a:p>
            <a:pPr marL="571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a:ln>
                <a:noFill/>
              </a:ln>
              <a:solidFill>
                <a:srgbClr val="FEFFFF"/>
              </a:solidFill>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Educational Opportunities for Staff &amp; Students in STEM Fields</a:t>
            </a:r>
            <a:endParaRPr lang="en-US" sz="1700" b="0" i="0" u="none" strike="noStrike" cap="none" spc="0" normalizeH="0" baseline="0" noProof="0">
              <a:ln>
                <a:noFill/>
              </a:ln>
              <a:solidFill>
                <a:srgbClr val="FEFFFF"/>
              </a:solidFill>
              <a:effectLst/>
              <a:uLnTx/>
              <a:uFillTx/>
              <a:cs typeface="Calibri"/>
            </a:endParaRPr>
          </a:p>
          <a:p>
            <a:pPr marL="571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a:ln>
                <a:noFill/>
              </a:ln>
              <a:solidFill>
                <a:srgbClr val="FEFFFF"/>
              </a:solidFill>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solidFill>
                  <a:srgbClr val="FEFFFF"/>
                </a:solidFill>
                <a:effectLst/>
                <a:uLnTx/>
                <a:uFillTx/>
              </a:rPr>
              <a:t>Student-Led Action </a:t>
            </a:r>
            <a:endParaRPr lang="en-US" sz="1700" b="0" i="0" u="none" strike="noStrike" cap="none" spc="0" normalizeH="0" baseline="0" noProof="0">
              <a:ln>
                <a:noFill/>
              </a:ln>
              <a:solidFill>
                <a:srgbClr val="FEFFFF"/>
              </a:solidFill>
              <a:effectLst/>
              <a:uLnTx/>
              <a:uFillTx/>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a:ln>
                <a:noFill/>
              </a:ln>
              <a:solidFill>
                <a:srgbClr val="FEFFFF"/>
              </a:solidFill>
              <a:effectLst/>
              <a:uLnTx/>
              <a:uFillTx/>
            </a:endParaRPr>
          </a:p>
        </p:txBody>
      </p:sp>
    </p:spTree>
    <p:extLst>
      <p:ext uri="{BB962C8B-B14F-4D97-AF65-F5344CB8AC3E}">
        <p14:creationId xmlns:p14="http://schemas.microsoft.com/office/powerpoint/2010/main" val="18386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BF34805-D769-41D4-8A5A-452BD607BE52}"/>
              </a:ext>
            </a:extLst>
          </p:cNvPr>
          <p:cNvSpPr txBox="1"/>
          <p:nvPr/>
        </p:nvSpPr>
        <p:spPr>
          <a:xfrm>
            <a:off x="863029" y="1012004"/>
            <a:ext cx="3660573" cy="47954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mn-cs"/>
              </a:rPr>
              <a:t>Job Creation &amp; Educational Opportunities </a:t>
            </a:r>
          </a:p>
        </p:txBody>
      </p:sp>
      <p:graphicFrame>
        <p:nvGraphicFramePr>
          <p:cNvPr id="7" name="TextBox 2">
            <a:extLst>
              <a:ext uri="{FF2B5EF4-FFF2-40B4-BE49-F238E27FC236}">
                <a16:creationId xmlns:a16="http://schemas.microsoft.com/office/drawing/2014/main" id="{FF781750-FA39-4738-B462-81B2FFE38857}"/>
              </a:ext>
            </a:extLst>
          </p:cNvPr>
          <p:cNvGraphicFramePr/>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764725F5-E30D-4558-8F43-8E5FDA67CA13}"/>
              </a:ext>
            </a:extLst>
          </p:cNvPr>
          <p:cNvSpPr txBox="1"/>
          <p:nvPr/>
        </p:nvSpPr>
        <p:spPr>
          <a:xfrm>
            <a:off x="8445441" y="6346346"/>
            <a:ext cx="33326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Source: CleanJobsMidwest.com</a:t>
            </a:r>
          </a:p>
        </p:txBody>
      </p:sp>
    </p:spTree>
    <p:extLst>
      <p:ext uri="{BB962C8B-B14F-4D97-AF65-F5344CB8AC3E}">
        <p14:creationId xmlns:p14="http://schemas.microsoft.com/office/powerpoint/2010/main" val="93273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Map&#10;&#10;Description automatically generated">
            <a:extLst>
              <a:ext uri="{FF2B5EF4-FFF2-40B4-BE49-F238E27FC236}">
                <a16:creationId xmlns:a16="http://schemas.microsoft.com/office/drawing/2014/main" id="{1FA51632-51CE-452D-AA56-47FFAE249BDB}"/>
              </a:ext>
            </a:extLst>
          </p:cNvPr>
          <p:cNvPicPr>
            <a:picLocks noChangeAspect="1"/>
          </p:cNvPicPr>
          <p:nvPr/>
        </p:nvPicPr>
        <p:blipFill rotWithShape="1">
          <a:blip r:embed="rId3"/>
          <a:srcRect l="6991" r="2" b="2"/>
          <a:stretch/>
        </p:blipFill>
        <p:spPr>
          <a:xfrm>
            <a:off x="6421035" y="643467"/>
            <a:ext cx="5129784" cy="5571066"/>
          </a:xfrm>
          <a:prstGeom prst="rect">
            <a:avLst/>
          </a:prstGeom>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E0E1EF-B14E-4353-8F4D-F31E75E99C7E}"/>
              </a:ext>
            </a:extLst>
          </p:cNvPr>
          <p:cNvSpPr txBox="1"/>
          <p:nvPr/>
        </p:nvSpPr>
        <p:spPr>
          <a:xfrm>
            <a:off x="849948" y="1410745"/>
            <a:ext cx="4702848" cy="47032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Aft>
                <a:spcPts val="600"/>
              </a:spcAft>
              <a:defRPr/>
            </a:pPr>
            <a:r>
              <a:rPr lang="en-US" sz="2700" b="1"/>
              <a:t>The clean energy industry represents one of the fastest growing career fields in the United States, adding jobs </a:t>
            </a:r>
            <a:r>
              <a:rPr lang="en-US" sz="2700" b="1" u="sng"/>
              <a:t>70 percent</a:t>
            </a:r>
            <a:r>
              <a:rPr lang="en-US" sz="2700" b="1"/>
              <a:t> faster than the overall economy from 2015-2019. Prior to COVID-19, the industry employed nearly 3.4 million Americans, more people than worked as schoolteachers and three times as many that worked in fossil fuels. </a:t>
            </a:r>
            <a:endParaRPr lang="en-US" sz="2700" b="1">
              <a:cs typeface="Calibri"/>
            </a:endParaRPr>
          </a:p>
          <a:p>
            <a:pPr indent="-228600">
              <a:lnSpc>
                <a:spcPct val="90000"/>
              </a:lnSpc>
              <a:spcAft>
                <a:spcPts val="600"/>
              </a:spcAft>
              <a:buFont typeface="Arial" panose="020B0604020202020204" pitchFamily="34" charset="0"/>
              <a:buChar char="•"/>
              <a:defRPr/>
            </a:pPr>
            <a:endParaRPr lang="en-US" sz="22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a:ln>
                <a:noFill/>
              </a:ln>
              <a:effectLst/>
              <a:uLnTx/>
              <a:uFillTx/>
            </a:endParaRPr>
          </a:p>
        </p:txBody>
      </p:sp>
    </p:spTree>
    <p:extLst>
      <p:ext uri="{BB962C8B-B14F-4D97-AF65-F5344CB8AC3E}">
        <p14:creationId xmlns:p14="http://schemas.microsoft.com/office/powerpoint/2010/main" val="2065888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group of people sitting at a table in a room&#10;&#10;Description automatically generated">
            <a:extLst>
              <a:ext uri="{FF2B5EF4-FFF2-40B4-BE49-F238E27FC236}">
                <a16:creationId xmlns:a16="http://schemas.microsoft.com/office/drawing/2014/main" id="{D561533A-60D8-40C3-B2D7-0653892DE4E9}"/>
              </a:ext>
            </a:extLst>
          </p:cNvPr>
          <p:cNvPicPr>
            <a:picLocks noChangeAspect="1"/>
          </p:cNvPicPr>
          <p:nvPr/>
        </p:nvPicPr>
        <p:blipFill rotWithShape="1">
          <a:blip r:embed="rId3">
            <a:alphaModFix amt="40000"/>
          </a:blip>
          <a:srcRect l="485" r="15602"/>
          <a:stretch/>
        </p:blipFill>
        <p:spPr>
          <a:xfrm>
            <a:off x="3132160" y="1021"/>
            <a:ext cx="9059839" cy="6855958"/>
          </a:xfrm>
          <a:prstGeom prst="rect">
            <a:avLst/>
          </a:prstGeom>
        </p:spPr>
      </p:pic>
      <p:sp>
        <p:nvSpPr>
          <p:cNvPr id="4" name="TextBox 3">
            <a:extLst>
              <a:ext uri="{FF2B5EF4-FFF2-40B4-BE49-F238E27FC236}">
                <a16:creationId xmlns:a16="http://schemas.microsoft.com/office/drawing/2014/main" id="{2144C501-60CF-4BD1-B1CB-34E598F41D68}"/>
              </a:ext>
            </a:extLst>
          </p:cNvPr>
          <p:cNvSpPr txBox="1"/>
          <p:nvPr/>
        </p:nvSpPr>
        <p:spPr>
          <a:xfrm>
            <a:off x="5736592" y="-1344480"/>
            <a:ext cx="6625906" cy="33675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6100" kern="1200">
                <a:latin typeface="+mj-lt"/>
                <a:ea typeface="+mj-ea"/>
                <a:cs typeface="+mj-cs"/>
              </a:rPr>
              <a:t>Madison West High School Green Club</a:t>
            </a:r>
          </a:p>
        </p:txBody>
      </p:sp>
      <p:sp>
        <p:nvSpPr>
          <p:cNvPr id="19" name="Freeform: Shape 1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group of people posing for the camera&#10;&#10;Description automatically generated">
            <a:extLst>
              <a:ext uri="{FF2B5EF4-FFF2-40B4-BE49-F238E27FC236}">
                <a16:creationId xmlns:a16="http://schemas.microsoft.com/office/drawing/2014/main" id="{DE45087E-7F64-4228-9CCA-0BB352BB8B02}"/>
              </a:ext>
            </a:extLst>
          </p:cNvPr>
          <p:cNvPicPr>
            <a:picLocks noChangeAspect="1"/>
          </p:cNvPicPr>
          <p:nvPr/>
        </p:nvPicPr>
        <p:blipFill rotWithShape="1">
          <a:blip r:embed="rId4"/>
          <a:srcRect l="10417" r="23140"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9071777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6671" y="744367"/>
            <a:ext cx="11155580" cy="1080938"/>
          </a:xfrm>
        </p:spPr>
        <p:txBody>
          <a:bodyPr>
            <a:normAutofit/>
          </a:bodyPr>
          <a:lstStyle/>
          <a:p>
            <a:r>
              <a:rPr lang="en-US" sz="5500">
                <a:latin typeface="Source Sans Pro Black"/>
                <a:ea typeface="Source Sans Pro Black"/>
              </a:rPr>
              <a:t>The </a:t>
            </a:r>
            <a:r>
              <a:rPr lang="en-US" sz="5500" b="1">
                <a:latin typeface="Source Sans Pro Black"/>
                <a:ea typeface="Source Sans Pro Black"/>
              </a:rPr>
              <a:t>Case </a:t>
            </a:r>
            <a:r>
              <a:rPr lang="en-US" sz="5500">
                <a:latin typeface="Source Sans Pro Black"/>
                <a:ea typeface="Source Sans Pro Black"/>
              </a:rPr>
              <a:t>for Solar Schools: FAQs</a:t>
            </a:r>
            <a:endParaRPr lang="en-US" sz="5500"/>
          </a:p>
        </p:txBody>
      </p:sp>
      <p:sp>
        <p:nvSpPr>
          <p:cNvPr id="14" name="Content Placeholder 13"/>
          <p:cNvSpPr>
            <a:spLocks noGrp="1"/>
          </p:cNvSpPr>
          <p:nvPr>
            <p:ph idx="1"/>
          </p:nvPr>
        </p:nvSpPr>
        <p:spPr>
          <a:xfrm>
            <a:off x="556755" y="2150950"/>
            <a:ext cx="5016809" cy="4668839"/>
          </a:xfrm>
        </p:spPr>
        <p:txBody>
          <a:bodyPr vert="horz" lIns="91440" tIns="45720" rIns="91440" bIns="45720" rtlCol="0" anchor="t">
            <a:noAutofit/>
          </a:bodyPr>
          <a:lstStyle/>
          <a:p>
            <a:pPr lvl="0"/>
            <a:r>
              <a:rPr lang="en-US" sz="3600">
                <a:latin typeface="Berlin Sans FB Demi" panose="020E0802020502020306" pitchFamily="34" charset="0"/>
              </a:rPr>
              <a:t>Materials</a:t>
            </a:r>
            <a:endParaRPr lang="en-US"/>
          </a:p>
          <a:p>
            <a:r>
              <a:rPr lang="en-US" sz="3600">
                <a:latin typeface="Berlin Sans FB Demi"/>
              </a:rPr>
              <a:t>System Size</a:t>
            </a:r>
          </a:p>
          <a:p>
            <a:r>
              <a:rPr lang="en-US" sz="3600">
                <a:latin typeface="Berlin Sans FB Demi"/>
              </a:rPr>
              <a:t>System Cost</a:t>
            </a:r>
            <a:endParaRPr lang="en-US"/>
          </a:p>
          <a:p>
            <a:r>
              <a:rPr lang="en-US" sz="3600">
                <a:latin typeface="Berlin Sans FB Demi"/>
              </a:rPr>
              <a:t>Lifespan &amp; Warranties</a:t>
            </a:r>
          </a:p>
          <a:p>
            <a:r>
              <a:rPr lang="en-US" sz="3600">
                <a:latin typeface="Berlin Sans FB Demi"/>
                <a:ea typeface="+mn-lt"/>
                <a:cs typeface="+mn-lt"/>
              </a:rPr>
              <a:t>Energy Production &amp; Financial Savings</a:t>
            </a:r>
            <a:endParaRPr lang="en-US" sz="3600">
              <a:latin typeface="Trebuchet MS"/>
            </a:endParaRPr>
          </a:p>
        </p:txBody>
      </p:sp>
      <p:sp>
        <p:nvSpPr>
          <p:cNvPr id="2" name="TextBox 1">
            <a:extLst>
              <a:ext uri="{FF2B5EF4-FFF2-40B4-BE49-F238E27FC236}">
                <a16:creationId xmlns:a16="http://schemas.microsoft.com/office/drawing/2014/main" id="{0B6F8804-2BB7-47DB-8D01-B75C933A0D58}"/>
              </a:ext>
            </a:extLst>
          </p:cNvPr>
          <p:cNvSpPr txBox="1"/>
          <p:nvPr/>
        </p:nvSpPr>
        <p:spPr>
          <a:xfrm>
            <a:off x="5487251" y="2253923"/>
            <a:ext cx="4932282"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600" dirty="0">
                <a:latin typeface="Berlin Sans FB Demi"/>
                <a:ea typeface="Source Sans Pro Black"/>
                <a:cs typeface="+mn-lt"/>
              </a:rPr>
              <a:t>Net Metering</a:t>
            </a:r>
            <a:endParaRPr lang="en-US" sz="3600" dirty="0">
              <a:latin typeface="Berlin Sans FB Demi"/>
              <a:ea typeface="Source Sans Pro Black"/>
            </a:endParaRPr>
          </a:p>
          <a:p>
            <a:pPr marL="285750" indent="-285750">
              <a:buFont typeface="Arial" panose="020B0604020202020204" pitchFamily="34" charset="0"/>
              <a:buChar char="•"/>
            </a:pPr>
            <a:r>
              <a:rPr lang="en-US" sz="3600" dirty="0">
                <a:latin typeface="Berlin Sans FB Demi"/>
                <a:ea typeface="Source Sans Pro Black"/>
                <a:cs typeface="+mn-lt"/>
              </a:rPr>
              <a:t>Roof</a:t>
            </a:r>
            <a:r>
              <a:rPr lang="en-US" sz="3600" dirty="0">
                <a:latin typeface="Berlin Sans FB Demi"/>
                <a:ea typeface="Source Sans Pro Black"/>
              </a:rPr>
              <a:t> Considerations</a:t>
            </a:r>
            <a:endParaRPr lang="en-US" dirty="0"/>
          </a:p>
          <a:p>
            <a:pPr marL="285750" indent="-285750">
              <a:buFont typeface="Arial" panose="020B0604020202020204" pitchFamily="34" charset="0"/>
              <a:buChar char="•"/>
            </a:pPr>
            <a:r>
              <a:rPr lang="en-US" sz="3600" dirty="0">
                <a:latin typeface="Berlin Sans FB Demi"/>
                <a:ea typeface="Source Sans Pro Black"/>
              </a:rPr>
              <a:t>Snow Considerations</a:t>
            </a:r>
          </a:p>
          <a:p>
            <a:pPr marL="285750" indent="-285750">
              <a:buFont typeface="Arial" panose="020B0604020202020204" pitchFamily="34" charset="0"/>
              <a:buChar char="•"/>
            </a:pPr>
            <a:r>
              <a:rPr lang="en-US" sz="3600" dirty="0">
                <a:latin typeface="Berlin Sans FB Demi"/>
                <a:ea typeface="Source Sans Pro Black"/>
              </a:rPr>
              <a:t>Maintenance </a:t>
            </a:r>
          </a:p>
          <a:p>
            <a:pPr marL="285750" indent="-285750">
              <a:buFont typeface="Arial" panose="020B0604020202020204" pitchFamily="34" charset="0"/>
              <a:buChar char="•"/>
            </a:pPr>
            <a:r>
              <a:rPr lang="en-US" sz="3600" dirty="0">
                <a:latin typeface="Berlin Sans FB Demi"/>
                <a:ea typeface="Source Sans Pro Black"/>
              </a:rPr>
              <a:t>Insurance &amp; Damage</a:t>
            </a:r>
          </a:p>
          <a:p>
            <a:pPr marL="285750" indent="-285750">
              <a:buFont typeface="Arial" panose="020B0604020202020204" pitchFamily="34" charset="0"/>
              <a:buChar char="•"/>
            </a:pPr>
            <a:r>
              <a:rPr lang="en-US" sz="3600" dirty="0">
                <a:latin typeface="Berlin Sans FB Demi"/>
                <a:ea typeface="Source Sans Pro Black"/>
              </a:rPr>
              <a:t>RFP Considerations</a:t>
            </a:r>
            <a:endParaRPr lang="en-US" sz="3600" dirty="0">
              <a:latin typeface="Berlin Sans FB Demi" panose="020E0802020502020306" pitchFamily="34" charset="0"/>
              <a:ea typeface="Source Sans Pro Black" panose="020B0803030403020204" pitchFamily="34" charset="0"/>
            </a:endParaRPr>
          </a:p>
        </p:txBody>
      </p:sp>
      <p:grpSp>
        <p:nvGrpSpPr>
          <p:cNvPr id="5" name="Group 4">
            <a:extLst>
              <a:ext uri="{FF2B5EF4-FFF2-40B4-BE49-F238E27FC236}">
                <a16:creationId xmlns:a16="http://schemas.microsoft.com/office/drawing/2014/main" id="{26A36D7B-15C9-49F3-BCD2-597DE900EC65}"/>
              </a:ext>
            </a:extLst>
          </p:cNvPr>
          <p:cNvGrpSpPr/>
          <p:nvPr/>
        </p:nvGrpSpPr>
        <p:grpSpPr>
          <a:xfrm>
            <a:off x="10072467" y="4837453"/>
            <a:ext cx="1889377" cy="1842867"/>
            <a:chOff x="9622301" y="4626438"/>
            <a:chExt cx="1889377" cy="1842867"/>
          </a:xfrm>
        </p:grpSpPr>
        <p:sp>
          <p:nvSpPr>
            <p:cNvPr id="6" name="Oval 5">
              <a:extLst>
                <a:ext uri="{FF2B5EF4-FFF2-40B4-BE49-F238E27FC236}">
                  <a16:creationId xmlns:a16="http://schemas.microsoft.com/office/drawing/2014/main" id="{F63D7540-427C-450D-AC3B-A4C6B00BB5E1}"/>
                </a:ext>
              </a:extLst>
            </p:cNvPr>
            <p:cNvSpPr/>
            <p:nvPr/>
          </p:nvSpPr>
          <p:spPr>
            <a:xfrm>
              <a:off x="9622301" y="4626438"/>
              <a:ext cx="1889377" cy="1842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close up of a logo&#10;&#10;Description automatically generated">
              <a:extLst>
                <a:ext uri="{FF2B5EF4-FFF2-40B4-BE49-F238E27FC236}">
                  <a16:creationId xmlns:a16="http://schemas.microsoft.com/office/drawing/2014/main" id="{6131FAEF-BC44-42EB-9C28-47725FF76C66}"/>
                </a:ext>
              </a:extLst>
            </p:cNvPr>
            <p:cNvPicPr>
              <a:picLocks noChangeAspect="1"/>
            </p:cNvPicPr>
            <p:nvPr/>
          </p:nvPicPr>
          <p:blipFill rotWithShape="1">
            <a:blip r:embed="rId3">
              <a:extLst>
                <a:ext uri="{28A0092B-C50C-407E-A947-70E740481C1C}">
                  <a14:useLocalDpi xmlns:a14="http://schemas.microsoft.com/office/drawing/2010/main" val="0"/>
                </a:ext>
              </a:extLst>
            </a:blip>
            <a:srcRect l="10174" t="11993" r="46964" b="48689"/>
            <a:stretch/>
          </p:blipFill>
          <p:spPr>
            <a:xfrm>
              <a:off x="9893150" y="5009039"/>
              <a:ext cx="1470176" cy="1348617"/>
            </a:xfrm>
            <a:prstGeom prst="rect">
              <a:avLst/>
            </a:prstGeom>
          </p:spPr>
        </p:pic>
      </p:grpSp>
    </p:spTree>
    <p:extLst>
      <p:ext uri="{BB962C8B-B14F-4D97-AF65-F5344CB8AC3E}">
        <p14:creationId xmlns:p14="http://schemas.microsoft.com/office/powerpoint/2010/main" val="338631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indoor, table, metal, room&#10;&#10;Description automatically generated">
            <a:extLst>
              <a:ext uri="{FF2B5EF4-FFF2-40B4-BE49-F238E27FC236}">
                <a16:creationId xmlns:a16="http://schemas.microsoft.com/office/drawing/2014/main" id="{0962AE7C-232D-4598-A7DB-21995080E5F2}"/>
              </a:ext>
            </a:extLst>
          </p:cNvPr>
          <p:cNvPicPr>
            <a:picLocks noChangeAspect="1"/>
          </p:cNvPicPr>
          <p:nvPr/>
        </p:nvPicPr>
        <p:blipFill rotWithShape="1">
          <a:blip r:embed="rId3"/>
          <a:srcRect t="15990" r="-1" b="-1"/>
          <a:stretch/>
        </p:blipFill>
        <p:spPr>
          <a:xfrm>
            <a:off x="20" y="10"/>
            <a:ext cx="6095980" cy="6857990"/>
          </a:xfrm>
          <a:prstGeom prst="rect">
            <a:avLst/>
          </a:prstGeom>
        </p:spPr>
      </p:pic>
      <p:pic>
        <p:nvPicPr>
          <p:cNvPr id="7" name="Picture 7" descr="A picture containing outdoor, wooden, sitting, bench&#10;&#10;Description automatically generated">
            <a:extLst>
              <a:ext uri="{FF2B5EF4-FFF2-40B4-BE49-F238E27FC236}">
                <a16:creationId xmlns:a16="http://schemas.microsoft.com/office/drawing/2014/main" id="{7707F68B-05E1-413E-A487-BE14CDAAAC95}"/>
              </a:ext>
            </a:extLst>
          </p:cNvPr>
          <p:cNvPicPr>
            <a:picLocks noChangeAspect="1"/>
          </p:cNvPicPr>
          <p:nvPr/>
        </p:nvPicPr>
        <p:blipFill rotWithShape="1">
          <a:blip r:embed="rId4"/>
          <a:srcRect l="21245" r="12088"/>
          <a:stretch/>
        </p:blipFill>
        <p:spPr>
          <a:xfrm>
            <a:off x="6096000" y="10"/>
            <a:ext cx="6096000" cy="685799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4EA8FCE-B64C-CE40-9D5A-D8D262F88D80}"/>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a:solidFill>
                  <a:srgbClr val="080808"/>
                </a:solidFill>
                <a:latin typeface="+mj-lt"/>
                <a:ea typeface="+mj-ea"/>
                <a:cs typeface="+mj-cs"/>
              </a:rPr>
              <a:t>What are the components of a solar PV system?  </a:t>
            </a:r>
            <a:endParaRPr lang="en-US" sz="2800" kern="1200">
              <a:solidFill>
                <a:srgbClr val="080808"/>
              </a:solidFill>
              <a:latin typeface="+mj-lt"/>
              <a:ea typeface="+mj-ea"/>
              <a:cs typeface="+mj-cs"/>
            </a:endParaRPr>
          </a:p>
        </p:txBody>
      </p:sp>
    </p:spTree>
    <p:extLst>
      <p:ext uri="{BB962C8B-B14F-4D97-AF65-F5344CB8AC3E}">
        <p14:creationId xmlns:p14="http://schemas.microsoft.com/office/powerpoint/2010/main" val="398985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F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b="1" kern="1200">
                <a:solidFill>
                  <a:srgbClr val="FFFFFF"/>
                </a:solidFill>
                <a:latin typeface="+mj-lt"/>
                <a:ea typeface="+mj-ea"/>
                <a:cs typeface="+mj-cs"/>
              </a:rPr>
              <a:t>How much will the system cost?</a:t>
            </a:r>
            <a:endParaRPr lang="en-US" sz="54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5" descr="Graphical user interface, application&#10;&#10;Description automatically generated">
            <a:extLst>
              <a:ext uri="{FF2B5EF4-FFF2-40B4-BE49-F238E27FC236}">
                <a16:creationId xmlns:a16="http://schemas.microsoft.com/office/drawing/2014/main" id="{C9381B91-1E2E-4C66-96DE-5C19FA07D5F2}"/>
              </a:ext>
            </a:extLst>
          </p:cNvPr>
          <p:cNvPicPr>
            <a:picLocks noChangeAspect="1"/>
          </p:cNvPicPr>
          <p:nvPr/>
        </p:nvPicPr>
        <p:blipFill rotWithShape="1">
          <a:blip r:embed="rId3"/>
          <a:srcRect l="32262" t="14840" r="33419" b="5251"/>
          <a:stretch/>
        </p:blipFill>
        <p:spPr>
          <a:xfrm>
            <a:off x="6695984" y="640080"/>
            <a:ext cx="4259502" cy="5578816"/>
          </a:xfrm>
          <a:prstGeom prst="rect">
            <a:avLst/>
          </a:prstGeom>
        </p:spPr>
      </p:pic>
    </p:spTree>
    <p:extLst>
      <p:ext uri="{BB962C8B-B14F-4D97-AF65-F5344CB8AC3E}">
        <p14:creationId xmlns:p14="http://schemas.microsoft.com/office/powerpoint/2010/main" val="31601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96E1-0E1B-48F7-A5FF-2572F521160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3A5F6B7-3E2B-49D1-9C97-F301EEF9110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81D80FAF-729D-49E3-BD7E-F27AE455D076}"/>
              </a:ext>
            </a:extLst>
          </p:cNvPr>
          <p:cNvPicPr>
            <a:picLocks noChangeAspect="1"/>
          </p:cNvPicPr>
          <p:nvPr/>
        </p:nvPicPr>
        <p:blipFill>
          <a:blip r:embed="rId2">
            <a:alphaModFix amt="74000"/>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1" y="-1427"/>
            <a:ext cx="12189465" cy="685942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pic>
      <p:pic>
        <p:nvPicPr>
          <p:cNvPr id="5" name="Picture 4" descr="A close up of a logo&#10;&#10;Description automatically generated">
            <a:extLst>
              <a:ext uri="{FF2B5EF4-FFF2-40B4-BE49-F238E27FC236}">
                <a16:creationId xmlns:a16="http://schemas.microsoft.com/office/drawing/2014/main" id="{63F7724B-325A-4B12-98F6-B16E7ECF0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3720" y="5190978"/>
            <a:ext cx="1046871" cy="1046871"/>
          </a:xfrm>
          <a:prstGeom prst="rect">
            <a:avLst/>
          </a:prstGeom>
        </p:spPr>
      </p:pic>
      <p:sp>
        <p:nvSpPr>
          <p:cNvPr id="6" name="TextBox 5">
            <a:extLst>
              <a:ext uri="{FF2B5EF4-FFF2-40B4-BE49-F238E27FC236}">
                <a16:creationId xmlns:a16="http://schemas.microsoft.com/office/drawing/2014/main" id="{3FCAAB75-8027-4D14-BE07-FF1B03C89A5B}"/>
              </a:ext>
            </a:extLst>
          </p:cNvPr>
          <p:cNvSpPr txBox="1"/>
          <p:nvPr/>
        </p:nvSpPr>
        <p:spPr>
          <a:xfrm>
            <a:off x="1178072" y="742493"/>
            <a:ext cx="9833317" cy="1015663"/>
          </a:xfrm>
          <a:prstGeom prst="rect">
            <a:avLst/>
          </a:prstGeom>
          <a:noFill/>
        </p:spPr>
        <p:txBody>
          <a:bodyPr wrap="square" rtlCol="0">
            <a:spAutoFit/>
          </a:bodyPr>
          <a:lstStyle/>
          <a:p>
            <a:pPr algn="ctr"/>
            <a:r>
              <a:rPr lang="en-CA" sz="6000">
                <a:latin typeface="Bahnschrift SemiLight" panose="020B0502040204020203" pitchFamily="34" charset="0"/>
              </a:rPr>
              <a:t>This Presentation Covers:</a:t>
            </a:r>
          </a:p>
        </p:txBody>
      </p:sp>
      <p:sp>
        <p:nvSpPr>
          <p:cNvPr id="7" name="TextBox 6">
            <a:extLst>
              <a:ext uri="{FF2B5EF4-FFF2-40B4-BE49-F238E27FC236}">
                <a16:creationId xmlns:a16="http://schemas.microsoft.com/office/drawing/2014/main" id="{4354D657-23A5-4DB0-B999-643BC77DB92E}"/>
              </a:ext>
            </a:extLst>
          </p:cNvPr>
          <p:cNvSpPr txBox="1"/>
          <p:nvPr/>
        </p:nvSpPr>
        <p:spPr>
          <a:xfrm>
            <a:off x="214435" y="1631539"/>
            <a:ext cx="11760590" cy="4647426"/>
          </a:xfrm>
          <a:prstGeom prst="rect">
            <a:avLst/>
          </a:prstGeom>
          <a:solidFill>
            <a:schemeClr val="accent4">
              <a:lumMod val="20000"/>
              <a:lumOff val="80000"/>
              <a:alpha val="86000"/>
            </a:schemeClr>
          </a:solidFill>
          <a:effectLst>
            <a:softEdge rad="63500"/>
          </a:effectLst>
        </p:spPr>
        <p:txBody>
          <a:bodyPr wrap="square" lIns="91440" tIns="45720" rIns="91440" bIns="45720" rtlCol="0" anchor="t">
            <a:spAutoFit/>
          </a:bodyPr>
          <a:lstStyle/>
          <a:p>
            <a:pPr algn="ctr"/>
            <a:r>
              <a:rPr lang="en-CA" sz="3400" dirty="0">
                <a:latin typeface="Eras Light ITC"/>
                <a:cs typeface="Angsana New"/>
              </a:rPr>
              <a:t> </a:t>
            </a:r>
            <a:r>
              <a:rPr lang="en-CA" sz="3600" dirty="0">
                <a:latin typeface="Cambria"/>
                <a:cs typeface="Angsana New"/>
              </a:rPr>
              <a:t>What are the benefits of going solar?</a:t>
            </a:r>
            <a:r>
              <a:rPr lang="en-CA" sz="3600" dirty="0">
                <a:latin typeface="Berlin Sans FB Demi"/>
                <a:cs typeface="Angsana New"/>
              </a:rPr>
              <a:t>  </a:t>
            </a:r>
            <a:r>
              <a:rPr lang="en-CA" sz="3600" dirty="0">
                <a:latin typeface="Bradley Hand ITC"/>
                <a:cs typeface="Angsana New"/>
              </a:rPr>
              <a:t>Why should our school consider solar? </a:t>
            </a:r>
            <a:r>
              <a:rPr lang="en-CA" sz="3200" dirty="0">
                <a:latin typeface="Book Antiqua"/>
                <a:cs typeface="Angsana New"/>
              </a:rPr>
              <a:t>What is the cost of solar? </a:t>
            </a:r>
            <a:r>
              <a:rPr lang="en-CA" sz="3800" dirty="0">
                <a:latin typeface="Bodoni MT Poster Compressed"/>
                <a:cs typeface="Calibri"/>
              </a:rPr>
              <a:t>What warranties are relevant to the system?</a:t>
            </a:r>
            <a:r>
              <a:rPr lang="en-CA" sz="3200" dirty="0">
                <a:latin typeface="Calibri"/>
                <a:cs typeface="Calibri"/>
              </a:rPr>
              <a:t> </a:t>
            </a:r>
            <a:r>
              <a:rPr lang="en-CA" sz="3600" dirty="0">
                <a:latin typeface="Bell MT"/>
                <a:cs typeface="Aldhabi"/>
              </a:rPr>
              <a:t>How much energy does the system produce? </a:t>
            </a:r>
            <a:r>
              <a:rPr lang="en-CA" sz="3200" dirty="0">
                <a:latin typeface="Bradley Hand ITC"/>
                <a:cs typeface="Angsana New"/>
              </a:rPr>
              <a:t>What will the system save our school annually? </a:t>
            </a:r>
            <a:r>
              <a:rPr lang="en-CA" sz="2800" dirty="0">
                <a:latin typeface="Britannic Bold"/>
                <a:cs typeface="Angsana New"/>
              </a:rPr>
              <a:t>What’s the typical system lifespan? </a:t>
            </a:r>
            <a:r>
              <a:rPr lang="en-CA" sz="2800" dirty="0">
                <a:latin typeface="Cambria"/>
                <a:ea typeface="Cambria" panose="02040503050406030204" pitchFamily="18" charset="0"/>
                <a:cs typeface="Angsana New"/>
              </a:rPr>
              <a:t>How does snow impact collection? </a:t>
            </a:r>
            <a:r>
              <a:rPr lang="en-CA" sz="2800" dirty="0">
                <a:latin typeface="Copperplate Gothic Bold"/>
                <a:ea typeface="Cambria" panose="02040503050406030204" pitchFamily="18" charset="0"/>
                <a:cs typeface="Angsana New"/>
              </a:rPr>
              <a:t>What roof considerations do I need to know? </a:t>
            </a:r>
            <a:r>
              <a:rPr lang="en-CA" sz="4000" dirty="0">
                <a:latin typeface="Centaur"/>
                <a:cs typeface="Angsana New"/>
              </a:rPr>
              <a:t>What happens if there are failures in the system? </a:t>
            </a:r>
            <a:r>
              <a:rPr lang="en-CA" sz="4000" dirty="0">
                <a:latin typeface="Eras Bold ITC"/>
                <a:cs typeface="Angsana New"/>
              </a:rPr>
              <a:t>What are the next steps?</a:t>
            </a:r>
            <a:endParaRPr lang="en-CA" dirty="0">
              <a:latin typeface="Eras Bold ITC"/>
              <a:cs typeface="Calibri" panose="020F0502020204030204"/>
            </a:endParaRPr>
          </a:p>
        </p:txBody>
      </p:sp>
    </p:spTree>
    <p:extLst>
      <p:ext uri="{BB962C8B-B14F-4D97-AF65-F5344CB8AC3E}">
        <p14:creationId xmlns:p14="http://schemas.microsoft.com/office/powerpoint/2010/main" val="49983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E962F-CEB5-42A6-89BF-99286CF2DAF2}"/>
              </a:ext>
            </a:extLst>
          </p:cNvPr>
          <p:cNvSpPr txBox="1"/>
          <p:nvPr/>
        </p:nvSpPr>
        <p:spPr>
          <a:xfrm>
            <a:off x="1178072" y="742493"/>
            <a:ext cx="9833317" cy="1015663"/>
          </a:xfrm>
          <a:prstGeom prst="rect">
            <a:avLst/>
          </a:prstGeom>
          <a:noFill/>
        </p:spPr>
        <p:txBody>
          <a:bodyPr wrap="square" rtlCol="0">
            <a:spAutoFit/>
          </a:bodyPr>
          <a:lstStyle/>
          <a:p>
            <a:r>
              <a:rPr lang="en-CA" sz="6000">
                <a:latin typeface="Source Sans Pro Black" panose="020B0803030403020204" pitchFamily="34" charset="0"/>
                <a:ea typeface="Source Sans Pro Black" panose="020B0803030403020204" pitchFamily="34" charset="0"/>
              </a:rPr>
              <a:t>Energy Production</a:t>
            </a:r>
          </a:p>
        </p:txBody>
      </p:sp>
      <p:sp>
        <p:nvSpPr>
          <p:cNvPr id="7" name="TextBox 6">
            <a:extLst>
              <a:ext uri="{FF2B5EF4-FFF2-40B4-BE49-F238E27FC236}">
                <a16:creationId xmlns:a16="http://schemas.microsoft.com/office/drawing/2014/main" id="{9F222910-50B4-48EB-A771-2DE1B0FD8E58}"/>
              </a:ext>
            </a:extLst>
          </p:cNvPr>
          <p:cNvSpPr txBox="1"/>
          <p:nvPr/>
        </p:nvSpPr>
        <p:spPr>
          <a:xfrm>
            <a:off x="532411" y="2157829"/>
            <a:ext cx="10789919" cy="4154984"/>
          </a:xfrm>
          <a:prstGeom prst="rect">
            <a:avLst/>
          </a:prstGeom>
          <a:noFill/>
        </p:spPr>
        <p:txBody>
          <a:bodyPr wrap="square" lIns="91440" tIns="45720" rIns="91440" bIns="45720" rtlCol="0" anchor="t">
            <a:spAutoFit/>
          </a:bodyPr>
          <a:lstStyle/>
          <a:p>
            <a:pPr algn="ctr"/>
            <a:r>
              <a:rPr lang="en-CA" sz="4400">
                <a:latin typeface="Arial Rounded MT Bold"/>
              </a:rPr>
              <a:t>100-kW system on a flat school roof produces about 130,000 kWh annually (more with bifacial modules)</a:t>
            </a:r>
          </a:p>
          <a:p>
            <a:pPr algn="ctr"/>
            <a:r>
              <a:rPr lang="en-CA" sz="4400">
                <a:latin typeface="Arial Rounded MT Bold"/>
              </a:rPr>
              <a:t> </a:t>
            </a:r>
          </a:p>
          <a:p>
            <a:pPr algn="ctr"/>
            <a:r>
              <a:rPr lang="en-CA" sz="4400">
                <a:latin typeface="Arial Rounded MT Bold"/>
              </a:rPr>
              <a:t>If you pay $0.09/kWh, you can estimate an average savings of $11,700</a:t>
            </a:r>
            <a:endParaRPr lang="en-CA"/>
          </a:p>
        </p:txBody>
      </p:sp>
    </p:spTree>
    <p:extLst>
      <p:ext uri="{BB962C8B-B14F-4D97-AF65-F5344CB8AC3E}">
        <p14:creationId xmlns:p14="http://schemas.microsoft.com/office/powerpoint/2010/main" val="137528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1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4200" b="1" kern="1200">
                <a:solidFill>
                  <a:srgbClr val="FFFFFF"/>
                </a:solidFill>
                <a:latin typeface="+mj-lt"/>
                <a:ea typeface="+mj-ea"/>
                <a:cs typeface="+mj-cs"/>
              </a:rPr>
              <a:t>How much can I expect to save on my electrical bills from my PV system? </a:t>
            </a:r>
            <a:endParaRPr lang="en-US" sz="4200"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4" descr="Graphical user interface, text, application&#10;&#10;Description automatically generated">
            <a:extLst>
              <a:ext uri="{FF2B5EF4-FFF2-40B4-BE49-F238E27FC236}">
                <a16:creationId xmlns:a16="http://schemas.microsoft.com/office/drawing/2014/main" id="{1EAFC44D-36AC-49E9-B798-E44FAF04991C}"/>
              </a:ext>
            </a:extLst>
          </p:cNvPr>
          <p:cNvPicPr>
            <a:picLocks noChangeAspect="1"/>
          </p:cNvPicPr>
          <p:nvPr/>
        </p:nvPicPr>
        <p:blipFill rotWithShape="1">
          <a:blip r:embed="rId3"/>
          <a:srcRect l="31381" t="14604" r="32915" b="5198"/>
          <a:stretch/>
        </p:blipFill>
        <p:spPr>
          <a:xfrm>
            <a:off x="6618021" y="640080"/>
            <a:ext cx="4415428" cy="5578816"/>
          </a:xfrm>
          <a:prstGeom prst="rect">
            <a:avLst/>
          </a:prstGeom>
        </p:spPr>
      </p:pic>
    </p:spTree>
    <p:extLst>
      <p:ext uri="{BB962C8B-B14F-4D97-AF65-F5344CB8AC3E}">
        <p14:creationId xmlns:p14="http://schemas.microsoft.com/office/powerpoint/2010/main" val="3769644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0BDC-8428-C440-8027-6AB047690202}"/>
              </a:ext>
            </a:extLst>
          </p:cNvPr>
          <p:cNvSpPr>
            <a:spLocks noGrp="1"/>
          </p:cNvSpPr>
          <p:nvPr>
            <p:ph type="title"/>
          </p:nvPr>
        </p:nvSpPr>
        <p:spPr>
          <a:xfrm>
            <a:off x="645858" y="4557010"/>
            <a:ext cx="10986509" cy="1753849"/>
          </a:xfrm>
          <a:solidFill>
            <a:schemeClr val="bg1"/>
          </a:solidFill>
        </p:spPr>
        <p:txBody>
          <a:bodyPr vert="horz" lIns="91440" tIns="45720" rIns="91440" bIns="45720" rtlCol="0" anchor="ctr">
            <a:noAutofit/>
          </a:bodyPr>
          <a:lstStyle/>
          <a:p>
            <a:pPr algn="ctr"/>
            <a:r>
              <a:rPr lang="en-US" sz="5400" b="1">
                <a:latin typeface="Source Sans Pro Black" panose="020B0803030403020204" pitchFamily="34" charset="0"/>
                <a:ea typeface="Source Sans Pro Black" panose="020B0803030403020204" pitchFamily="34" charset="0"/>
              </a:rPr>
              <a:t>How does my utility credit me for energy our system produces? </a:t>
            </a:r>
            <a:endParaRPr lang="en-US" sz="5400">
              <a:latin typeface="Source Sans Pro Black" panose="020B0803030403020204" pitchFamily="34" charset="0"/>
              <a:ea typeface="Source Sans Pro Black" panose="020B0803030403020204" pitchFamily="34" charset="0"/>
            </a:endParaRPr>
          </a:p>
        </p:txBody>
      </p:sp>
      <p:sp>
        <p:nvSpPr>
          <p:cNvPr id="5" name="Rectangle 4">
            <a:extLst>
              <a:ext uri="{FF2B5EF4-FFF2-40B4-BE49-F238E27FC236}">
                <a16:creationId xmlns:a16="http://schemas.microsoft.com/office/drawing/2014/main" id="{32F7EB03-5D17-4E6A-A091-0FB967E9D9D4}"/>
              </a:ext>
            </a:extLst>
          </p:cNvPr>
          <p:cNvSpPr/>
          <p:nvPr/>
        </p:nvSpPr>
        <p:spPr>
          <a:xfrm>
            <a:off x="201873" y="158704"/>
            <a:ext cx="5469610" cy="3484284"/>
          </a:xfrm>
          <a:prstGeom prst="rect">
            <a:avLst/>
          </a:prstGeom>
          <a:solidFill>
            <a:srgbClr val="F7E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4" descr="Diagram&#10;&#10;Description automatically generated">
            <a:extLst>
              <a:ext uri="{FF2B5EF4-FFF2-40B4-BE49-F238E27FC236}">
                <a16:creationId xmlns:a16="http://schemas.microsoft.com/office/drawing/2014/main" id="{A61BEFEF-D937-4DE0-BBB2-391A6A32961D}"/>
              </a:ext>
            </a:extLst>
          </p:cNvPr>
          <p:cNvPicPr>
            <a:picLocks noChangeAspect="1"/>
          </p:cNvPicPr>
          <p:nvPr/>
        </p:nvPicPr>
        <p:blipFill rotWithShape="1">
          <a:blip r:embed="rId3"/>
          <a:srcRect t="9039" r="1" b="10479"/>
          <a:stretch/>
        </p:blipFill>
        <p:spPr>
          <a:xfrm>
            <a:off x="43518" y="467974"/>
            <a:ext cx="5787455" cy="2615467"/>
          </a:xfrm>
          <a:prstGeom prst="rect">
            <a:avLst/>
          </a:prstGeom>
          <a:effectLst/>
        </p:spPr>
      </p:pic>
      <p:sp>
        <p:nvSpPr>
          <p:cNvPr id="6" name="Rectangle 5">
            <a:extLst>
              <a:ext uri="{FF2B5EF4-FFF2-40B4-BE49-F238E27FC236}">
                <a16:creationId xmlns:a16="http://schemas.microsoft.com/office/drawing/2014/main" id="{EFCAC67F-741B-4F5A-AEC4-CEF4F0F8DFE6}"/>
              </a:ext>
            </a:extLst>
          </p:cNvPr>
          <p:cNvSpPr/>
          <p:nvPr/>
        </p:nvSpPr>
        <p:spPr>
          <a:xfrm>
            <a:off x="6138384" y="973866"/>
            <a:ext cx="5469610" cy="3484284"/>
          </a:xfrm>
          <a:prstGeom prst="rect">
            <a:avLst/>
          </a:prstGeom>
          <a:solidFill>
            <a:srgbClr val="F7E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8" descr="Chart, histogram&#10;&#10;Description automatically generated">
            <a:extLst>
              <a:ext uri="{FF2B5EF4-FFF2-40B4-BE49-F238E27FC236}">
                <a16:creationId xmlns:a16="http://schemas.microsoft.com/office/drawing/2014/main" id="{9EC6E4AE-DD30-489B-9EC7-ACAC4AFB995C}"/>
              </a:ext>
            </a:extLst>
          </p:cNvPr>
          <p:cNvPicPr>
            <a:picLocks noChangeAspect="1"/>
          </p:cNvPicPr>
          <p:nvPr/>
        </p:nvPicPr>
        <p:blipFill>
          <a:blip r:embed="rId4"/>
          <a:stretch>
            <a:fillRect/>
          </a:stretch>
        </p:blipFill>
        <p:spPr>
          <a:xfrm>
            <a:off x="6408891" y="1267704"/>
            <a:ext cx="4993424" cy="2884354"/>
          </a:xfrm>
          <a:prstGeom prst="rect">
            <a:avLst/>
          </a:prstGeom>
        </p:spPr>
      </p:pic>
    </p:spTree>
    <p:extLst>
      <p:ext uri="{BB962C8B-B14F-4D97-AF65-F5344CB8AC3E}">
        <p14:creationId xmlns:p14="http://schemas.microsoft.com/office/powerpoint/2010/main" val="40164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FF92D1-946D-2D4A-B686-5F6FEA8D8C8F}"/>
              </a:ext>
            </a:extLst>
          </p:cNvPr>
          <p:cNvSpPr>
            <a:spLocks noGrp="1"/>
          </p:cNvSpPr>
          <p:nvPr>
            <p:ph type="ctrTitle"/>
          </p:nvPr>
        </p:nvSpPr>
        <p:spPr>
          <a:xfrm>
            <a:off x="302419" y="365125"/>
            <a:ext cx="3986212" cy="1349375"/>
          </a:xfrm>
        </p:spPr>
        <p:txBody>
          <a:bodyPr vert="horz" lIns="91440" tIns="45720" rIns="91440" bIns="45720" rtlCol="0" anchor="ctr">
            <a:noAutofit/>
          </a:bodyPr>
          <a:lstStyle/>
          <a:p>
            <a:pPr algn="l"/>
            <a:r>
              <a:rPr lang="en-US" sz="2800" b="1"/>
              <a:t>How do we determine our ideal solar PV system size? </a:t>
            </a:r>
            <a:endParaRPr lang="en-US" sz="2800">
              <a:cs typeface="Calibri Light"/>
            </a:endParaRPr>
          </a:p>
        </p:txBody>
      </p:sp>
      <p:sp>
        <p:nvSpPr>
          <p:cNvPr id="3" name="Subtitle 2">
            <a:extLst>
              <a:ext uri="{FF2B5EF4-FFF2-40B4-BE49-F238E27FC236}">
                <a16:creationId xmlns:a16="http://schemas.microsoft.com/office/drawing/2014/main" id="{294606F3-CFDD-C746-9492-D74AA9E6E1E3}"/>
              </a:ext>
            </a:extLst>
          </p:cNvPr>
          <p:cNvSpPr>
            <a:spLocks noGrp="1"/>
          </p:cNvSpPr>
          <p:nvPr>
            <p:ph type="subTitle" idx="1"/>
          </p:nvPr>
        </p:nvSpPr>
        <p:spPr>
          <a:xfrm>
            <a:off x="302421" y="2182812"/>
            <a:ext cx="3676649" cy="4351338"/>
          </a:xfrm>
        </p:spPr>
        <p:txBody>
          <a:bodyPr vert="horz" lIns="91440" tIns="45720" rIns="91440" bIns="45720" rtlCol="0" anchor="t">
            <a:normAutofit/>
          </a:bodyPr>
          <a:lstStyle/>
          <a:p>
            <a:pPr marL="285750" indent="-228600" algn="l">
              <a:buFont typeface="Arial" panose="020B0604020202020204" pitchFamily="34" charset="0"/>
              <a:buChar char="•"/>
            </a:pPr>
            <a:r>
              <a:rPr lang="en-US" sz="2200"/>
              <a:t>Is your goal to offset as much of your energy use as possible?</a:t>
            </a:r>
            <a:endParaRPr lang="en-US" sz="2200">
              <a:cs typeface="Calibri"/>
            </a:endParaRPr>
          </a:p>
          <a:p>
            <a:pPr marL="285750" indent="-228600" algn="l">
              <a:buFont typeface="Arial" panose="020B0604020202020204" pitchFamily="34" charset="0"/>
              <a:buChar char="•"/>
            </a:pPr>
            <a:r>
              <a:rPr lang="en-US" sz="2200"/>
              <a:t>Are you limited by roof/other space? </a:t>
            </a:r>
            <a:endParaRPr lang="en-US" sz="2200">
              <a:cs typeface="Calibri"/>
            </a:endParaRPr>
          </a:p>
          <a:p>
            <a:pPr marL="285750" indent="-228600" algn="l">
              <a:buFont typeface="Arial" panose="020B0604020202020204" pitchFamily="34" charset="0"/>
              <a:buChar char="•"/>
            </a:pPr>
            <a:r>
              <a:rPr lang="en-US" sz="2200"/>
              <a:t>Are you limited by funding?</a:t>
            </a:r>
            <a:endParaRPr lang="en-US" sz="2200">
              <a:cs typeface="Calibri"/>
            </a:endParaRPr>
          </a:p>
          <a:p>
            <a:pPr marL="285750" indent="-228600" algn="l">
              <a:buFont typeface="Arial" panose="020B0604020202020204" pitchFamily="34" charset="0"/>
              <a:buChar char="•"/>
            </a:pPr>
            <a:r>
              <a:rPr lang="en-US" sz="2200"/>
              <a:t>Do you want to maximize your ROI? </a:t>
            </a:r>
            <a:endParaRPr lang="en-US" sz="2200">
              <a:cs typeface="Calibri"/>
            </a:endParaRPr>
          </a:p>
        </p:txBody>
      </p:sp>
      <p:sp>
        <p:nvSpPr>
          <p:cNvPr id="24"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550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imeline&#10;&#10;Description automatically generated">
            <a:extLst>
              <a:ext uri="{FF2B5EF4-FFF2-40B4-BE49-F238E27FC236}">
                <a16:creationId xmlns:a16="http://schemas.microsoft.com/office/drawing/2014/main" id="{F461462D-A961-4BAC-A397-A1A421953181}"/>
              </a:ext>
            </a:extLst>
          </p:cNvPr>
          <p:cNvPicPr>
            <a:picLocks noChangeAspect="1"/>
          </p:cNvPicPr>
          <p:nvPr/>
        </p:nvPicPr>
        <p:blipFill rotWithShape="1">
          <a:blip r:embed="rId3"/>
          <a:srcRect r="2334"/>
          <a:stretch/>
        </p:blipFill>
        <p:spPr>
          <a:xfrm>
            <a:off x="5603706" y="1258529"/>
            <a:ext cx="5638853" cy="4330205"/>
          </a:xfrm>
          <a:prstGeom prst="rect">
            <a:avLst/>
          </a:prstGeom>
        </p:spPr>
      </p:pic>
    </p:spTree>
    <p:extLst>
      <p:ext uri="{BB962C8B-B14F-4D97-AF65-F5344CB8AC3E}">
        <p14:creationId xmlns:p14="http://schemas.microsoft.com/office/powerpoint/2010/main" val="406909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road, cell, game&#10;&#10;Description automatically generated">
            <a:extLst>
              <a:ext uri="{FF2B5EF4-FFF2-40B4-BE49-F238E27FC236}">
                <a16:creationId xmlns:a16="http://schemas.microsoft.com/office/drawing/2014/main" id="{A800DA06-8A38-4CF8-9563-247B0159FF5D}"/>
              </a:ext>
            </a:extLst>
          </p:cNvPr>
          <p:cNvPicPr>
            <a:picLocks noChangeAspect="1"/>
          </p:cNvPicPr>
          <p:nvPr/>
        </p:nvPicPr>
        <p:blipFill rotWithShape="1">
          <a:blip r:embed="rId3"/>
          <a:srcRect l="18369" r="4718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382731" y="1134269"/>
            <a:ext cx="4023360" cy="2775510"/>
          </a:xfrm>
        </p:spPr>
        <p:txBody>
          <a:bodyPr vert="horz" lIns="91440" tIns="45720" rIns="91440" bIns="45720" rtlCol="0" anchor="b">
            <a:normAutofit/>
          </a:bodyPr>
          <a:lstStyle/>
          <a:p>
            <a:r>
              <a:rPr lang="en-US" sz="4800" b="1"/>
              <a:t>What do I need to know about my roof and solar? </a:t>
            </a:r>
            <a:endParaRPr lang="en-US" sz="4800"/>
          </a:p>
        </p:txBody>
      </p:sp>
      <p:sp>
        <p:nvSpPr>
          <p:cNvPr id="3" name="Text Placeholder 2">
            <a:extLst>
              <a:ext uri="{FF2B5EF4-FFF2-40B4-BE49-F238E27FC236}">
                <a16:creationId xmlns:a16="http://schemas.microsoft.com/office/drawing/2014/main" id="{3C6D51C4-BF91-4847-98F2-241B447E1F77}"/>
              </a:ext>
            </a:extLst>
          </p:cNvPr>
          <p:cNvSpPr>
            <a:spLocks noGrp="1"/>
          </p:cNvSpPr>
          <p:nvPr>
            <p:ph type="body" idx="1"/>
          </p:nvPr>
        </p:nvSpPr>
        <p:spPr>
          <a:xfrm>
            <a:off x="477980" y="4668815"/>
            <a:ext cx="5982787" cy="1725212"/>
          </a:xfrm>
        </p:spPr>
        <p:txBody>
          <a:bodyPr vert="horz" lIns="91440" tIns="45720" rIns="91440" bIns="45720" rtlCol="0" anchor="t">
            <a:noAutofit/>
          </a:bodyPr>
          <a:lstStyle/>
          <a:p>
            <a:pPr marL="457200" indent="-457200">
              <a:buChar char="•"/>
            </a:pPr>
            <a:r>
              <a:rPr lang="en-US" sz="3000">
                <a:solidFill>
                  <a:schemeClr val="tx1"/>
                </a:solidFill>
              </a:rPr>
              <a:t>Age Considerations</a:t>
            </a:r>
            <a:endParaRPr lang="en-US" sz="3000">
              <a:solidFill>
                <a:schemeClr val="tx1"/>
              </a:solidFill>
              <a:cs typeface="Calibri"/>
            </a:endParaRPr>
          </a:p>
          <a:p>
            <a:pPr marL="457200" indent="-457200">
              <a:buChar char="•"/>
            </a:pPr>
            <a:r>
              <a:rPr lang="en-US" sz="3000">
                <a:solidFill>
                  <a:schemeClr val="tx1"/>
                </a:solidFill>
              </a:rPr>
              <a:t>Roof Penetrations</a:t>
            </a:r>
            <a:endParaRPr lang="en-US" sz="3000">
              <a:solidFill>
                <a:schemeClr val="tx1"/>
              </a:solidFill>
              <a:cs typeface="Calibri"/>
            </a:endParaRPr>
          </a:p>
          <a:p>
            <a:pPr marL="457200" indent="-457200">
              <a:buChar char="•"/>
            </a:pPr>
            <a:r>
              <a:rPr lang="en-US" sz="3000">
                <a:solidFill>
                  <a:schemeClr val="tx1"/>
                </a:solidFill>
              </a:rPr>
              <a:t>Weight Considerations </a:t>
            </a:r>
            <a:endParaRPr lang="en-US" sz="3000">
              <a:solidFill>
                <a:schemeClr val="tx1"/>
              </a:solidFill>
              <a:cs typeface="Calibri"/>
            </a:endParaRPr>
          </a:p>
          <a:p>
            <a:pPr marL="457200" indent="-457200">
              <a:buChar char="•"/>
            </a:pPr>
            <a:r>
              <a:rPr lang="en-US" sz="3000">
                <a:solidFill>
                  <a:schemeClr val="tx1"/>
                </a:solidFill>
              </a:rPr>
              <a:t>Solar Impacts on Roof Quality  </a:t>
            </a:r>
            <a:endParaRPr lang="en-US" sz="3000">
              <a:solidFill>
                <a:schemeClr val="tx1"/>
              </a:solidFill>
              <a:cs typeface="Calibri"/>
            </a:endParaRPr>
          </a:p>
          <a:p>
            <a:endParaRPr lang="en-US" sz="1300">
              <a:solidFill>
                <a:schemeClr val="tx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55908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93F638-0EDA-4E42-88C5-CF11F8890781}"/>
              </a:ext>
            </a:extLst>
          </p:cNvPr>
          <p:cNvSpPr txBox="1"/>
          <p:nvPr/>
        </p:nvSpPr>
        <p:spPr>
          <a:xfrm>
            <a:off x="1178072" y="742493"/>
            <a:ext cx="9833317" cy="1015663"/>
          </a:xfrm>
          <a:prstGeom prst="rect">
            <a:avLst/>
          </a:prstGeom>
          <a:noFill/>
        </p:spPr>
        <p:txBody>
          <a:bodyPr wrap="square" rtlCol="0">
            <a:spAutoFit/>
          </a:bodyPr>
          <a:lstStyle/>
          <a:p>
            <a:r>
              <a:rPr lang="en-CA" sz="6000">
                <a:latin typeface="Source Sans Pro Black" panose="020B0803030403020204" pitchFamily="34" charset="0"/>
                <a:ea typeface="Source Sans Pro Black" panose="020B0803030403020204" pitchFamily="34" charset="0"/>
              </a:rPr>
              <a:t>What about snow??</a:t>
            </a:r>
          </a:p>
        </p:txBody>
      </p:sp>
      <p:sp>
        <p:nvSpPr>
          <p:cNvPr id="7" name="Rectangle 6">
            <a:extLst>
              <a:ext uri="{FF2B5EF4-FFF2-40B4-BE49-F238E27FC236}">
                <a16:creationId xmlns:a16="http://schemas.microsoft.com/office/drawing/2014/main" id="{D3C38970-A349-40EF-9627-63F316625DDB}"/>
              </a:ext>
            </a:extLst>
          </p:cNvPr>
          <p:cNvSpPr/>
          <p:nvPr/>
        </p:nvSpPr>
        <p:spPr>
          <a:xfrm>
            <a:off x="3875091" y="2023466"/>
            <a:ext cx="7824746" cy="1477328"/>
          </a:xfrm>
          <a:prstGeom prst="rect">
            <a:avLst/>
          </a:prstGeom>
        </p:spPr>
        <p:txBody>
          <a:bodyPr wrap="square" lIns="91440" tIns="45720" rIns="91440" bIns="45720" anchor="t">
            <a:spAutoFit/>
          </a:bodyPr>
          <a:lstStyle/>
          <a:p>
            <a:pPr marL="571500" indent="-571500">
              <a:buFont typeface="Arial"/>
              <a:buChar char="•"/>
            </a:pPr>
            <a:r>
              <a:rPr lang="en-US" sz="3000">
                <a:latin typeface="Berlin Sans FB"/>
              </a:rPr>
              <a:t>Natural snow shedding</a:t>
            </a:r>
          </a:p>
          <a:p>
            <a:pPr marL="571500" indent="-571500">
              <a:buFont typeface="Arial"/>
              <a:buChar char="•"/>
            </a:pPr>
            <a:r>
              <a:rPr lang="en-CA" sz="3000">
                <a:latin typeface="Berlin Sans FB"/>
              </a:rPr>
              <a:t>Flat roof ballasted systems are typically installed at 10 degrees </a:t>
            </a:r>
            <a:endParaRPr lang="en-US" sz="3000">
              <a:latin typeface="Berlin Sans FB"/>
            </a:endParaRPr>
          </a:p>
        </p:txBody>
      </p:sp>
      <p:grpSp>
        <p:nvGrpSpPr>
          <p:cNvPr id="8" name="Group 7">
            <a:extLst>
              <a:ext uri="{FF2B5EF4-FFF2-40B4-BE49-F238E27FC236}">
                <a16:creationId xmlns:a16="http://schemas.microsoft.com/office/drawing/2014/main" id="{8DE66F30-BFE0-4BF7-8D77-05E51054507A}"/>
              </a:ext>
            </a:extLst>
          </p:cNvPr>
          <p:cNvGrpSpPr/>
          <p:nvPr/>
        </p:nvGrpSpPr>
        <p:grpSpPr>
          <a:xfrm>
            <a:off x="10713720" y="5441429"/>
            <a:ext cx="1330480" cy="1257223"/>
            <a:chOff x="9622301" y="4626438"/>
            <a:chExt cx="1889377" cy="1842867"/>
          </a:xfrm>
        </p:grpSpPr>
        <p:sp>
          <p:nvSpPr>
            <p:cNvPr id="9" name="Oval 8">
              <a:extLst>
                <a:ext uri="{FF2B5EF4-FFF2-40B4-BE49-F238E27FC236}">
                  <a16:creationId xmlns:a16="http://schemas.microsoft.com/office/drawing/2014/main" id="{BAB17E26-6F94-4AB5-8782-9B00BEE6B956}"/>
                </a:ext>
              </a:extLst>
            </p:cNvPr>
            <p:cNvSpPr/>
            <p:nvPr/>
          </p:nvSpPr>
          <p:spPr>
            <a:xfrm>
              <a:off x="9622301" y="4626438"/>
              <a:ext cx="1889377" cy="1842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close up of a logo&#10;&#10;Description automatically generated">
              <a:extLst>
                <a:ext uri="{FF2B5EF4-FFF2-40B4-BE49-F238E27FC236}">
                  <a16:creationId xmlns:a16="http://schemas.microsoft.com/office/drawing/2014/main" id="{F99B4626-19F4-4ECF-B760-FC6C4CE995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74" t="11993" r="46964" b="48689"/>
            <a:stretch/>
          </p:blipFill>
          <p:spPr>
            <a:xfrm>
              <a:off x="9893150" y="5009039"/>
              <a:ext cx="1470176" cy="1348617"/>
            </a:xfrm>
            <a:prstGeom prst="rect">
              <a:avLst/>
            </a:prstGeom>
          </p:spPr>
        </p:pic>
      </p:grpSp>
      <p:sp>
        <p:nvSpPr>
          <p:cNvPr id="3" name="Rectangle 2">
            <a:extLst>
              <a:ext uri="{FF2B5EF4-FFF2-40B4-BE49-F238E27FC236}">
                <a16:creationId xmlns:a16="http://schemas.microsoft.com/office/drawing/2014/main" id="{3F081DB6-590D-47F7-A291-4D87E2E7708B}"/>
              </a:ext>
            </a:extLst>
          </p:cNvPr>
          <p:cNvSpPr/>
          <p:nvPr/>
        </p:nvSpPr>
        <p:spPr>
          <a:xfrm>
            <a:off x="179461" y="2108528"/>
            <a:ext cx="3643051" cy="2767107"/>
          </a:xfrm>
          <a:prstGeom prst="rect">
            <a:avLst/>
          </a:prstGeom>
          <a:solidFill>
            <a:srgbClr val="F7E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2" descr="A picture containing sky, outdoor, snow&#10;&#10;Description automatically generated">
            <a:extLst>
              <a:ext uri="{FF2B5EF4-FFF2-40B4-BE49-F238E27FC236}">
                <a16:creationId xmlns:a16="http://schemas.microsoft.com/office/drawing/2014/main" id="{339D777C-E9C5-4787-9A2E-571296895C8A}"/>
              </a:ext>
            </a:extLst>
          </p:cNvPr>
          <p:cNvPicPr>
            <a:picLocks noChangeAspect="1"/>
          </p:cNvPicPr>
          <p:nvPr/>
        </p:nvPicPr>
        <p:blipFill>
          <a:blip r:embed="rId4"/>
          <a:stretch>
            <a:fillRect/>
          </a:stretch>
        </p:blipFill>
        <p:spPr>
          <a:xfrm>
            <a:off x="398930" y="2321857"/>
            <a:ext cx="3202641" cy="2404782"/>
          </a:xfrm>
          <a:prstGeom prst="rect">
            <a:avLst/>
          </a:prstGeom>
        </p:spPr>
      </p:pic>
      <p:sp>
        <p:nvSpPr>
          <p:cNvPr id="12" name="Rectangle 11">
            <a:extLst>
              <a:ext uri="{FF2B5EF4-FFF2-40B4-BE49-F238E27FC236}">
                <a16:creationId xmlns:a16="http://schemas.microsoft.com/office/drawing/2014/main" id="{2A7F947E-30AF-4782-84A7-362BEBF6E86D}"/>
              </a:ext>
            </a:extLst>
          </p:cNvPr>
          <p:cNvSpPr/>
          <p:nvPr/>
        </p:nvSpPr>
        <p:spPr>
          <a:xfrm>
            <a:off x="7743431" y="3430822"/>
            <a:ext cx="4382640" cy="3383430"/>
          </a:xfrm>
          <a:prstGeom prst="rect">
            <a:avLst/>
          </a:prstGeom>
          <a:solidFill>
            <a:srgbClr val="F7E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4" descr="A picture containing sky, outdoor, snow, nature&#10;&#10;Description automatically generated">
            <a:extLst>
              <a:ext uri="{FF2B5EF4-FFF2-40B4-BE49-F238E27FC236}">
                <a16:creationId xmlns:a16="http://schemas.microsoft.com/office/drawing/2014/main" id="{4FCB79A1-CCEB-4272-B94F-27B8679035A2}"/>
              </a:ext>
            </a:extLst>
          </p:cNvPr>
          <p:cNvPicPr>
            <a:picLocks noChangeAspect="1"/>
          </p:cNvPicPr>
          <p:nvPr/>
        </p:nvPicPr>
        <p:blipFill>
          <a:blip r:embed="rId5"/>
          <a:stretch>
            <a:fillRect/>
          </a:stretch>
        </p:blipFill>
        <p:spPr>
          <a:xfrm>
            <a:off x="7895665" y="3599330"/>
            <a:ext cx="4087905" cy="3088341"/>
          </a:xfrm>
          <a:prstGeom prst="rect">
            <a:avLst/>
          </a:prstGeom>
        </p:spPr>
      </p:pic>
      <p:sp>
        <p:nvSpPr>
          <p:cNvPr id="5" name="TextBox 4">
            <a:extLst>
              <a:ext uri="{FF2B5EF4-FFF2-40B4-BE49-F238E27FC236}">
                <a16:creationId xmlns:a16="http://schemas.microsoft.com/office/drawing/2014/main" id="{8C4D62D6-F1A6-48C4-AA02-1F29C44116AF}"/>
              </a:ext>
            </a:extLst>
          </p:cNvPr>
          <p:cNvSpPr txBox="1"/>
          <p:nvPr/>
        </p:nvSpPr>
        <p:spPr>
          <a:xfrm>
            <a:off x="398930" y="4881282"/>
            <a:ext cx="714711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a:latin typeface="Berlin Sans FB"/>
                <a:ea typeface="+mn-lt"/>
                <a:cs typeface="+mn-lt"/>
              </a:rPr>
              <a:t>Bifacial panels shed snow quicker and provide increased energy production </a:t>
            </a:r>
            <a:endParaRPr lang="en-US" sz="3000">
              <a:latin typeface="Berlin Sans FB"/>
            </a:endParaRPr>
          </a:p>
          <a:p>
            <a:pPr marL="285750" indent="-285750">
              <a:buFont typeface="Arial"/>
              <a:buChar char="•"/>
            </a:pPr>
            <a:r>
              <a:rPr lang="en-US" sz="3000">
                <a:latin typeface="Berlin Sans FB"/>
              </a:rPr>
              <a:t>Ground mounted systems are installed at steeper angles: 40-60 degrees</a:t>
            </a:r>
          </a:p>
          <a:p>
            <a:endParaRPr lang="en-US"/>
          </a:p>
        </p:txBody>
      </p:sp>
    </p:spTree>
    <p:extLst>
      <p:ext uri="{BB962C8B-B14F-4D97-AF65-F5344CB8AC3E}">
        <p14:creationId xmlns:p14="http://schemas.microsoft.com/office/powerpoint/2010/main" val="249252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7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3400" b="1" kern="1200">
                <a:solidFill>
                  <a:srgbClr val="FFFFFF"/>
                </a:solidFill>
                <a:latin typeface="+mj-lt"/>
                <a:ea typeface="+mj-ea"/>
                <a:cs typeface="+mj-cs"/>
              </a:rPr>
              <a:t>What kind of maintenance is required for these systems? </a:t>
            </a:r>
            <a:br>
              <a:rPr lang="en-US" sz="3400" b="1" kern="1200">
                <a:solidFill>
                  <a:srgbClr val="FFFFFF"/>
                </a:solidFill>
                <a:latin typeface="+mj-lt"/>
                <a:ea typeface="+mj-ea"/>
                <a:cs typeface="+mj-cs"/>
              </a:rPr>
            </a:br>
            <a:br>
              <a:rPr lang="en-US" sz="3400" b="1" kern="1200">
                <a:solidFill>
                  <a:srgbClr val="FFFFFF"/>
                </a:solidFill>
                <a:latin typeface="+mj-lt"/>
                <a:ea typeface="+mj-ea"/>
                <a:cs typeface="+mj-cs"/>
              </a:rPr>
            </a:br>
            <a:endParaRPr lang="en-US" sz="3400" b="1" kern="1200">
              <a:solidFill>
                <a:srgbClr val="FFFFFF"/>
              </a:solidFill>
              <a:latin typeface="+mj-lt"/>
              <a:ea typeface="+mj-ea"/>
              <a:cs typeface="+mj-cs"/>
            </a:endParaRPr>
          </a:p>
        </p:txBody>
      </p:sp>
      <p:cxnSp>
        <p:nvCxnSpPr>
          <p:cNvPr id="21" name="Straight Connector 20">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5" descr="A pile of rocks&#10;&#10;Description automatically generated">
            <a:extLst>
              <a:ext uri="{FF2B5EF4-FFF2-40B4-BE49-F238E27FC236}">
                <a16:creationId xmlns:a16="http://schemas.microsoft.com/office/drawing/2014/main" id="{76B890E4-4083-462A-B944-B9BD4C21FD6A}"/>
              </a:ext>
            </a:extLst>
          </p:cNvPr>
          <p:cNvPicPr>
            <a:picLocks noChangeAspect="1"/>
          </p:cNvPicPr>
          <p:nvPr/>
        </p:nvPicPr>
        <p:blipFill rotWithShape="1">
          <a:blip r:embed="rId3"/>
          <a:srcRect l="11041" r="22293"/>
          <a:stretch/>
        </p:blipFill>
        <p:spPr>
          <a:xfrm>
            <a:off x="6346285" y="640080"/>
            <a:ext cx="4958899" cy="5578816"/>
          </a:xfrm>
          <a:prstGeom prst="rect">
            <a:avLst/>
          </a:prstGeom>
        </p:spPr>
      </p:pic>
    </p:spTree>
    <p:extLst>
      <p:ext uri="{BB962C8B-B14F-4D97-AF65-F5344CB8AC3E}">
        <p14:creationId xmlns:p14="http://schemas.microsoft.com/office/powerpoint/2010/main" val="1161143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9C7E4E">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5141495" y="1179095"/>
            <a:ext cx="5956353" cy="3404488"/>
          </a:xfrm>
        </p:spPr>
        <p:txBody>
          <a:bodyPr vert="horz" lIns="91440" tIns="45720" rIns="91440" bIns="45720" rtlCol="0" anchor="b">
            <a:normAutofit/>
          </a:bodyPr>
          <a:lstStyle/>
          <a:p>
            <a:r>
              <a:rPr lang="en-US" sz="4100" b="1">
                <a:solidFill>
                  <a:srgbClr val="FFFFFF"/>
                </a:solidFill>
              </a:rPr>
              <a:t>What if something breaks? </a:t>
            </a:r>
            <a:br>
              <a:rPr lang="en-US" sz="4100" b="1">
                <a:solidFill>
                  <a:srgbClr val="FFFFFF"/>
                </a:solidFill>
              </a:rPr>
            </a:br>
            <a:br>
              <a:rPr lang="en-US" sz="4100" b="1">
                <a:solidFill>
                  <a:srgbClr val="FFFFFF"/>
                </a:solidFill>
              </a:rPr>
            </a:br>
            <a:r>
              <a:rPr lang="en-US" sz="4100" b="1">
                <a:solidFill>
                  <a:srgbClr val="FFFFFF"/>
                </a:solidFill>
              </a:rPr>
              <a:t>Will my insurance cover damage to the system?</a:t>
            </a:r>
            <a:endParaRPr lang="en-US" sz="4100">
              <a:solidFill>
                <a:srgbClr val="FFFFFF"/>
              </a:solidFill>
            </a:endParaRPr>
          </a:p>
          <a:p>
            <a:endParaRPr lang="en-US" sz="4100">
              <a:solidFill>
                <a:srgbClr val="FFFFFF"/>
              </a:solidFill>
            </a:endParaRPr>
          </a:p>
        </p:txBody>
      </p:sp>
      <p:cxnSp>
        <p:nvCxnSpPr>
          <p:cNvPr id="11" name="Straight Connector 10">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4" descr="A close up of a wire fence&#10;&#10;Description automatically generated">
            <a:extLst>
              <a:ext uri="{FF2B5EF4-FFF2-40B4-BE49-F238E27FC236}">
                <a16:creationId xmlns:a16="http://schemas.microsoft.com/office/drawing/2014/main" id="{9F063790-6835-4BE5-BA5A-5D288BD078B5}"/>
              </a:ext>
            </a:extLst>
          </p:cNvPr>
          <p:cNvPicPr>
            <a:picLocks noChangeAspect="1"/>
          </p:cNvPicPr>
          <p:nvPr/>
        </p:nvPicPr>
        <p:blipFill rotWithShape="1">
          <a:blip r:embed="rId3"/>
          <a:srcRect l="7853" r="5123" b="2"/>
          <a:stretch/>
        </p:blipFill>
        <p:spPr>
          <a:xfrm>
            <a:off x="475488" y="476777"/>
            <a:ext cx="3864383" cy="5920653"/>
          </a:xfrm>
          <a:prstGeom prst="rect">
            <a:avLst/>
          </a:prstGeom>
        </p:spPr>
      </p:pic>
    </p:spTree>
    <p:extLst>
      <p:ext uri="{BB962C8B-B14F-4D97-AF65-F5344CB8AC3E}">
        <p14:creationId xmlns:p14="http://schemas.microsoft.com/office/powerpoint/2010/main" val="235787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699B-D7FC-374E-9B43-7097129583CB}"/>
              </a:ext>
            </a:extLst>
          </p:cNvPr>
          <p:cNvSpPr>
            <a:spLocks noGrp="1"/>
          </p:cNvSpPr>
          <p:nvPr>
            <p:ph type="title"/>
          </p:nvPr>
        </p:nvSpPr>
        <p:spPr>
          <a:xfrm>
            <a:off x="-231355" y="2762923"/>
            <a:ext cx="8398717" cy="1407075"/>
          </a:xfrm>
        </p:spPr>
        <p:txBody>
          <a:bodyPr vert="horz" lIns="91440" tIns="45720" rIns="91440" bIns="45720" rtlCol="0" anchor="b">
            <a:normAutofit/>
          </a:bodyPr>
          <a:lstStyle/>
          <a:p>
            <a:r>
              <a:rPr lang="en-US" sz="3500" b="1"/>
              <a:t>RFP Development and Bid Evaluation </a:t>
            </a:r>
            <a:br>
              <a:rPr lang="en-US" sz="3500" b="1"/>
            </a:br>
            <a:endParaRPr lang="en-US" sz="3500" b="1"/>
          </a:p>
        </p:txBody>
      </p:sp>
      <p:pic>
        <p:nvPicPr>
          <p:cNvPr id="5" name="Picture 5" descr="Graphical user interface, text, application, table&#10;&#10;Description automatically generated">
            <a:extLst>
              <a:ext uri="{FF2B5EF4-FFF2-40B4-BE49-F238E27FC236}">
                <a16:creationId xmlns:a16="http://schemas.microsoft.com/office/drawing/2014/main" id="{C381AA99-73AB-4832-A337-C9B83A448A5E}"/>
              </a:ext>
            </a:extLst>
          </p:cNvPr>
          <p:cNvPicPr>
            <a:picLocks noChangeAspect="1"/>
          </p:cNvPicPr>
          <p:nvPr/>
        </p:nvPicPr>
        <p:blipFill rotWithShape="1">
          <a:blip r:embed="rId3"/>
          <a:srcRect l="784" t="30626" r="23791" b="8580"/>
          <a:stretch/>
        </p:blipFill>
        <p:spPr>
          <a:xfrm>
            <a:off x="6874159" y="4166154"/>
            <a:ext cx="4631187" cy="2099362"/>
          </a:xfrm>
          <a:prstGeom prst="rect">
            <a:avLst/>
          </a:prstGeom>
          <a:effectLst>
            <a:outerShdw blurRad="406400" dist="317500" dir="5400000" sx="89000" sy="89000" rotWithShape="0">
              <a:prstClr val="black">
                <a:alpha val="15000"/>
              </a:prstClr>
            </a:outerShdw>
          </a:effectLst>
        </p:spPr>
      </p:pic>
      <p:pic>
        <p:nvPicPr>
          <p:cNvPr id="4" name="Picture 4" descr="Graphical user interface, application, Word&#10;&#10;Description automatically generated">
            <a:extLst>
              <a:ext uri="{FF2B5EF4-FFF2-40B4-BE49-F238E27FC236}">
                <a16:creationId xmlns:a16="http://schemas.microsoft.com/office/drawing/2014/main" id="{5494DF8D-00AB-4239-83B1-E9821BFC993C}"/>
              </a:ext>
            </a:extLst>
          </p:cNvPr>
          <p:cNvPicPr>
            <a:picLocks noChangeAspect="1"/>
          </p:cNvPicPr>
          <p:nvPr/>
        </p:nvPicPr>
        <p:blipFill rotWithShape="1">
          <a:blip r:embed="rId4"/>
          <a:srcRect l="34225" t="24858" r="33476" b="13472"/>
          <a:stretch/>
        </p:blipFill>
        <p:spPr>
          <a:xfrm>
            <a:off x="8325196" y="891540"/>
            <a:ext cx="2554910" cy="2743132"/>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3583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1E7EDE-CB4A-402F-B0FB-8640C3589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BBEB8-4077-499F-80FD-AA9827A8D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5" y="608243"/>
            <a:ext cx="3380205" cy="54450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303A05-D61A-4C5E-BAF3-22A13C19C0C2}"/>
              </a:ext>
            </a:extLst>
          </p:cNvPr>
          <p:cNvSpPr txBox="1"/>
          <p:nvPr/>
        </p:nvSpPr>
        <p:spPr>
          <a:xfrm>
            <a:off x="1316791" y="1005303"/>
            <a:ext cx="2032490" cy="4427309"/>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800" b="1" kern="1200">
                <a:solidFill>
                  <a:schemeClr val="bg1"/>
                </a:solidFill>
                <a:latin typeface="+mj-lt"/>
                <a:ea typeface="+mj-ea"/>
                <a:cs typeface="+mj-cs"/>
              </a:rPr>
              <a:t>Next Steps:</a:t>
            </a:r>
            <a:endParaRPr lang="en-US" sz="2800" kern="1200">
              <a:solidFill>
                <a:schemeClr val="bg1"/>
              </a:solidFill>
              <a:latin typeface="+mj-lt"/>
              <a:ea typeface="+mj-ea"/>
              <a:cs typeface="+mj-cs"/>
            </a:endParaRPr>
          </a:p>
        </p:txBody>
      </p:sp>
      <p:sp>
        <p:nvSpPr>
          <p:cNvPr id="2" name="TextBox 1">
            <a:extLst>
              <a:ext uri="{FF2B5EF4-FFF2-40B4-BE49-F238E27FC236}">
                <a16:creationId xmlns:a16="http://schemas.microsoft.com/office/drawing/2014/main" id="{4576B2BA-423F-432F-B3F7-C333CCD5292B}"/>
              </a:ext>
            </a:extLst>
          </p:cNvPr>
          <p:cNvSpPr txBox="1"/>
          <p:nvPr/>
        </p:nvSpPr>
        <p:spPr>
          <a:xfrm>
            <a:off x="4103470" y="1007099"/>
            <a:ext cx="3905997" cy="4875118"/>
          </a:xfrm>
          <a:prstGeom prst="rect">
            <a:avLst/>
          </a:prstGeom>
        </p:spPr>
        <p:txBody>
          <a:bodyPr vert="horz" lIns="91440" tIns="45720" rIns="91440" bIns="45720" rtlCol="0" anchor="ctr">
            <a:noAutofit/>
          </a:bodyPr>
          <a:lstStyle/>
          <a:p>
            <a:pPr>
              <a:lnSpc>
                <a:spcPct val="90000"/>
              </a:lnSpc>
              <a:spcAft>
                <a:spcPts val="600"/>
              </a:spcAft>
              <a:defRPr/>
            </a:pPr>
            <a:r>
              <a:rPr lang="en-US" sz="1600" b="1"/>
              <a:t>Establish a School "Solar Planning Team" </a:t>
            </a:r>
            <a:r>
              <a:rPr lang="en-US" sz="1600"/>
              <a:t>-- a group who will work together to build consensus and educate key stakeholders on the benefits and opportunities of going solar. This can be made up of a mix of:</a:t>
            </a:r>
          </a:p>
          <a:p>
            <a:pPr marL="285750" indent="-285750">
              <a:lnSpc>
                <a:spcPct val="90000"/>
              </a:lnSpc>
              <a:spcAft>
                <a:spcPts val="600"/>
              </a:spcAft>
              <a:buFont typeface="Arial" panose="020B0604020202020204" pitchFamily="34" charset="0"/>
              <a:buChar char="•"/>
              <a:defRPr/>
            </a:pPr>
            <a:r>
              <a:rPr lang="en-US" sz="1600"/>
              <a:t>School Board Members</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t>Students</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t>Teachers</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t>Business Administrators</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t>Facilities Staff</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t>Community Members</a:t>
            </a:r>
            <a:endParaRPr lang="en-US" sz="1600">
              <a:cs typeface="Calibri"/>
            </a:endParaRPr>
          </a:p>
          <a:p>
            <a:pPr marL="285750" indent="-285750">
              <a:lnSpc>
                <a:spcPct val="90000"/>
              </a:lnSpc>
              <a:spcAft>
                <a:spcPts val="600"/>
              </a:spcAft>
              <a:buFont typeface="Arial" panose="020B0604020202020204" pitchFamily="34" charset="0"/>
              <a:buChar char="•"/>
              <a:defRPr/>
            </a:pPr>
            <a:r>
              <a:rPr lang="en-US" sz="1600">
                <a:cs typeface="Calibri"/>
              </a:rPr>
              <a:t>Superintendent</a:t>
            </a:r>
          </a:p>
          <a:p>
            <a:pPr marL="285750" indent="-285750">
              <a:lnSpc>
                <a:spcPct val="90000"/>
              </a:lnSpc>
              <a:spcAft>
                <a:spcPts val="600"/>
              </a:spcAft>
              <a:buFont typeface="Arial" panose="020B0604020202020204" pitchFamily="34" charset="0"/>
              <a:buChar char="•"/>
              <a:defRPr/>
            </a:pPr>
            <a:r>
              <a:rPr lang="en-US" sz="1600">
                <a:cs typeface="Calibri"/>
              </a:rPr>
              <a:t>And More</a:t>
            </a:r>
          </a:p>
          <a:p>
            <a:pPr>
              <a:lnSpc>
                <a:spcPct val="90000"/>
              </a:lnSpc>
              <a:spcAft>
                <a:spcPts val="600"/>
              </a:spcAft>
              <a:defRPr/>
            </a:pPr>
            <a:endParaRPr lang="en-US" sz="1600"/>
          </a:p>
          <a:p>
            <a:pPr indent="-228600">
              <a:lnSpc>
                <a:spcPct val="90000"/>
              </a:lnSpc>
              <a:spcAft>
                <a:spcPts val="600"/>
              </a:spcAft>
              <a:buFont typeface="Arial" panose="020B0604020202020204" pitchFamily="34" charset="0"/>
              <a:buChar char="•"/>
              <a:defRPr/>
            </a:pPr>
            <a:endParaRPr lang="en-US" sz="1100"/>
          </a:p>
        </p:txBody>
      </p:sp>
      <p:sp>
        <p:nvSpPr>
          <p:cNvPr id="12" name="Rectangle 11">
            <a:extLst>
              <a:ext uri="{FF2B5EF4-FFF2-40B4-BE49-F238E27FC236}">
                <a16:creationId xmlns:a16="http://schemas.microsoft.com/office/drawing/2014/main" id="{6F3B7728-0C26-4662-B285-85C64552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5331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367AD-9838-470A-87EF-678609CC8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70606"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F1642-4E76-4223-A010-6334380A2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23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9B7ED67E-2F3F-4913-9DB2-A275C8E00507}"/>
              </a:ext>
            </a:extLst>
          </p:cNvPr>
          <p:cNvPicPr>
            <a:picLocks noChangeAspect="1"/>
          </p:cNvPicPr>
          <p:nvPr/>
        </p:nvPicPr>
        <p:blipFill rotWithShape="1">
          <a:blip r:embed="rId4">
            <a:extLst>
              <a:ext uri="{28A0092B-C50C-407E-A947-70E740481C1C}">
                <a14:useLocalDpi xmlns:a14="http://schemas.microsoft.com/office/drawing/2010/main" val="0"/>
              </a:ext>
            </a:extLst>
          </a:blip>
          <a:srcRect l="25139" t="11734" r="26637" b="6173"/>
          <a:stretch/>
        </p:blipFill>
        <p:spPr>
          <a:xfrm>
            <a:off x="8009467" y="1411913"/>
            <a:ext cx="3774320" cy="3614088"/>
          </a:xfrm>
          <a:prstGeom prst="rect">
            <a:avLst/>
          </a:prstGeom>
        </p:spPr>
      </p:pic>
    </p:spTree>
    <p:extLst>
      <p:ext uri="{BB962C8B-B14F-4D97-AF65-F5344CB8AC3E}">
        <p14:creationId xmlns:p14="http://schemas.microsoft.com/office/powerpoint/2010/main" val="363173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1185-39E2-4C2E-AA59-73FE1221C556}"/>
              </a:ext>
            </a:extLst>
          </p:cNvPr>
          <p:cNvSpPr>
            <a:spLocks noGrp="1"/>
          </p:cNvSpPr>
          <p:nvPr>
            <p:ph type="title"/>
          </p:nvPr>
        </p:nvSpPr>
        <p:spPr/>
        <p:txBody>
          <a:bodyPr>
            <a:normAutofit/>
          </a:bodyPr>
          <a:lstStyle/>
          <a:p>
            <a:r>
              <a:rPr lang="en-US" sz="5400" b="1">
                <a:latin typeface="Source Sans Pro Black"/>
                <a:ea typeface="Source Sans Pro Black"/>
              </a:rPr>
              <a:t>Wisconsin and Solar</a:t>
            </a:r>
            <a:endParaRPr lang="en-US"/>
          </a:p>
        </p:txBody>
      </p:sp>
      <p:sp>
        <p:nvSpPr>
          <p:cNvPr id="4" name="TextBox 3">
            <a:extLst>
              <a:ext uri="{FF2B5EF4-FFF2-40B4-BE49-F238E27FC236}">
                <a16:creationId xmlns:a16="http://schemas.microsoft.com/office/drawing/2014/main" id="{EEB7962C-B511-4861-9FC5-B33ECE32C8BB}"/>
              </a:ext>
            </a:extLst>
          </p:cNvPr>
          <p:cNvSpPr txBox="1"/>
          <p:nvPr/>
        </p:nvSpPr>
        <p:spPr>
          <a:xfrm>
            <a:off x="10824310" y="6578061"/>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www.gasswest.com</a:t>
            </a:r>
            <a:endParaRPr lang="en-US"/>
          </a:p>
        </p:txBody>
      </p:sp>
      <p:pic>
        <p:nvPicPr>
          <p:cNvPr id="5" name="Picture 5" descr="Diagram, engineering drawing&#10;&#10;Description automatically generated">
            <a:extLst>
              <a:ext uri="{FF2B5EF4-FFF2-40B4-BE49-F238E27FC236}">
                <a16:creationId xmlns:a16="http://schemas.microsoft.com/office/drawing/2014/main" id="{1E38EFE1-E21A-47BC-A16C-63ABA68FF02B}"/>
              </a:ext>
            </a:extLst>
          </p:cNvPr>
          <p:cNvPicPr>
            <a:picLocks noChangeAspect="1"/>
          </p:cNvPicPr>
          <p:nvPr/>
        </p:nvPicPr>
        <p:blipFill>
          <a:blip r:embed="rId3"/>
          <a:stretch>
            <a:fillRect/>
          </a:stretch>
        </p:blipFill>
        <p:spPr>
          <a:xfrm>
            <a:off x="634253" y="2184639"/>
            <a:ext cx="3505200" cy="4393721"/>
          </a:xfrm>
          <a:prstGeom prst="rect">
            <a:avLst/>
          </a:prstGeom>
        </p:spPr>
      </p:pic>
      <p:pic>
        <p:nvPicPr>
          <p:cNvPr id="6" name="Picture 6" descr="Graphical user interface, application, Word&#10;&#10;Description automatically generated">
            <a:extLst>
              <a:ext uri="{FF2B5EF4-FFF2-40B4-BE49-F238E27FC236}">
                <a16:creationId xmlns:a16="http://schemas.microsoft.com/office/drawing/2014/main" id="{76AB0EB8-BE2E-4F95-BC29-DF2E046F53B3}"/>
              </a:ext>
            </a:extLst>
          </p:cNvPr>
          <p:cNvPicPr>
            <a:picLocks noChangeAspect="1"/>
          </p:cNvPicPr>
          <p:nvPr/>
        </p:nvPicPr>
        <p:blipFill rotWithShape="1">
          <a:blip r:embed="rId4"/>
          <a:srcRect l="10303" t="26484" r="56509" b="33620"/>
          <a:stretch/>
        </p:blipFill>
        <p:spPr>
          <a:xfrm>
            <a:off x="4892490" y="2186829"/>
            <a:ext cx="6503763" cy="4393900"/>
          </a:xfrm>
          <a:prstGeom prst="rect">
            <a:avLst/>
          </a:prstGeom>
        </p:spPr>
      </p:pic>
    </p:spTree>
    <p:extLst>
      <p:ext uri="{BB962C8B-B14F-4D97-AF65-F5344CB8AC3E}">
        <p14:creationId xmlns:p14="http://schemas.microsoft.com/office/powerpoint/2010/main" val="462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1E7EDE-CB4A-402F-B0FB-8640C3589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BBEB8-4077-499F-80FD-AA9827A8D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5" y="608243"/>
            <a:ext cx="3380205" cy="54450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303A05-D61A-4C5E-BAF3-22A13C19C0C2}"/>
              </a:ext>
            </a:extLst>
          </p:cNvPr>
          <p:cNvSpPr txBox="1"/>
          <p:nvPr/>
        </p:nvSpPr>
        <p:spPr>
          <a:xfrm>
            <a:off x="1316791" y="1005303"/>
            <a:ext cx="2032490" cy="4427309"/>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800" b="1" kern="1200">
                <a:solidFill>
                  <a:schemeClr val="bg1"/>
                </a:solidFill>
                <a:latin typeface="+mj-lt"/>
                <a:ea typeface="+mj-ea"/>
                <a:cs typeface="+mj-cs"/>
              </a:rPr>
              <a:t>Next Steps:</a:t>
            </a:r>
            <a:endParaRPr lang="en-US" sz="2800" kern="1200">
              <a:solidFill>
                <a:schemeClr val="bg1"/>
              </a:solidFill>
              <a:latin typeface="+mj-lt"/>
              <a:ea typeface="+mj-ea"/>
              <a:cs typeface="+mj-cs"/>
            </a:endParaRPr>
          </a:p>
        </p:txBody>
      </p:sp>
      <p:sp>
        <p:nvSpPr>
          <p:cNvPr id="2" name="TextBox 1">
            <a:extLst>
              <a:ext uri="{FF2B5EF4-FFF2-40B4-BE49-F238E27FC236}">
                <a16:creationId xmlns:a16="http://schemas.microsoft.com/office/drawing/2014/main" id="{4576B2BA-423F-432F-B3F7-C333CCD5292B}"/>
              </a:ext>
            </a:extLst>
          </p:cNvPr>
          <p:cNvSpPr txBox="1"/>
          <p:nvPr/>
        </p:nvSpPr>
        <p:spPr>
          <a:xfrm>
            <a:off x="4103470" y="1007099"/>
            <a:ext cx="3567220" cy="4875118"/>
          </a:xfrm>
          <a:prstGeom prst="rect">
            <a:avLst/>
          </a:prstGeom>
        </p:spPr>
        <p:txBody>
          <a:bodyPr vert="horz" lIns="91440" tIns="45720" rIns="91440" bIns="45720" rtlCol="0" anchor="ctr">
            <a:noAutofit/>
          </a:bodyPr>
          <a:lstStyle/>
          <a:p>
            <a:pPr>
              <a:lnSpc>
                <a:spcPct val="90000"/>
              </a:lnSpc>
              <a:spcAft>
                <a:spcPts val="600"/>
              </a:spcAft>
              <a:defRPr/>
            </a:pPr>
            <a:r>
              <a:rPr lang="en-US" sz="1600" b="1" dirty="0">
                <a:cs typeface="Calibri"/>
              </a:rPr>
              <a:t>Consult</a:t>
            </a:r>
            <a:r>
              <a:rPr lang="en-US" sz="1600" b="1" dirty="0">
                <a:ea typeface="+mn-lt"/>
                <a:cs typeface="+mn-lt"/>
              </a:rPr>
              <a:t> with a Contractor</a:t>
            </a:r>
            <a:r>
              <a:rPr lang="en-US" sz="1600" dirty="0">
                <a:ea typeface="+mn-lt"/>
                <a:cs typeface="+mn-lt"/>
              </a:rPr>
              <a:t>– may provide a site assessment and financial analysis at no cost – helping you decide if moving forward with a solar project is feasible. You can find contractors through these sites: </a:t>
            </a:r>
            <a:endParaRPr lang="en-US" dirty="0"/>
          </a:p>
          <a:p>
            <a:pPr marL="285750" indent="-228600">
              <a:lnSpc>
                <a:spcPct val="90000"/>
              </a:lnSpc>
              <a:spcAft>
                <a:spcPts val="600"/>
              </a:spcAft>
              <a:buFont typeface="Arial,Sans-Serif"/>
              <a:buChar char="•"/>
              <a:defRPr/>
            </a:pPr>
            <a:r>
              <a:rPr lang="en-US" sz="1600" dirty="0">
                <a:ea typeface="+mn-lt"/>
                <a:cs typeface="+mn-lt"/>
                <a:hlinkClick r:id="rId3"/>
              </a:rPr>
              <a:t>MREA Busines Member Directory</a:t>
            </a:r>
            <a:endParaRPr lang="en-US" sz="1600" dirty="0">
              <a:ea typeface="+mn-lt"/>
              <a:cs typeface="+mn-lt"/>
            </a:endParaRPr>
          </a:p>
          <a:p>
            <a:pPr marL="285750" indent="-228600">
              <a:lnSpc>
                <a:spcPct val="90000"/>
              </a:lnSpc>
              <a:spcAft>
                <a:spcPts val="600"/>
              </a:spcAft>
              <a:buFont typeface="Arial,Sans-Serif"/>
              <a:buChar char="•"/>
              <a:defRPr/>
            </a:pPr>
            <a:r>
              <a:rPr lang="en-US" sz="1600" dirty="0">
                <a:ea typeface="+mn-lt"/>
                <a:cs typeface="+mn-lt"/>
                <a:hlinkClick r:id="rId4"/>
              </a:rPr>
              <a:t>Focus on Energy Trade Allies</a:t>
            </a:r>
            <a:endParaRPr lang="en-US" sz="1600" dirty="0">
              <a:ea typeface="+mn-lt"/>
              <a:cs typeface="+mn-lt"/>
            </a:endParaRPr>
          </a:p>
          <a:p>
            <a:pPr marL="285750" indent="-228600">
              <a:lnSpc>
                <a:spcPct val="90000"/>
              </a:lnSpc>
              <a:spcAft>
                <a:spcPts val="600"/>
              </a:spcAft>
              <a:buFont typeface="Arial,Sans-Serif"/>
              <a:buChar char="•"/>
              <a:defRPr/>
            </a:pPr>
            <a:r>
              <a:rPr lang="en-US" sz="1600" dirty="0">
                <a:ea typeface="+mn-lt"/>
                <a:cs typeface="+mn-lt"/>
                <a:hlinkClick r:id="rId5"/>
              </a:rPr>
              <a:t>NABCEP</a:t>
            </a:r>
            <a:r>
              <a:rPr lang="en-US" sz="1600" dirty="0">
                <a:ea typeface="+mn-lt"/>
                <a:cs typeface="+mn-lt"/>
              </a:rPr>
              <a:t> </a:t>
            </a:r>
          </a:p>
          <a:p>
            <a:pPr marL="285750" indent="-228600">
              <a:lnSpc>
                <a:spcPct val="90000"/>
              </a:lnSpc>
              <a:spcAft>
                <a:spcPts val="600"/>
              </a:spcAft>
              <a:buFont typeface="Arial,Sans-Serif"/>
              <a:buChar char="•"/>
              <a:defRPr/>
            </a:pPr>
            <a:r>
              <a:rPr lang="en-US" sz="1600" dirty="0">
                <a:ea typeface="+mn-lt"/>
                <a:cs typeface="+mn-lt"/>
                <a:hlinkClick r:id="rId6"/>
              </a:rPr>
              <a:t>RENEW Wisconsin Business Members</a:t>
            </a:r>
            <a:endParaRPr lang="en-US" sz="1600" dirty="0">
              <a:ea typeface="+mn-lt"/>
              <a:cs typeface="+mn-lt"/>
            </a:endParaRPr>
          </a:p>
          <a:p>
            <a:pPr indent="-228600">
              <a:lnSpc>
                <a:spcPct val="90000"/>
              </a:lnSpc>
              <a:spcAft>
                <a:spcPts val="600"/>
              </a:spcAft>
              <a:buFont typeface="Arial" panose="020B0604020202020204" pitchFamily="34" charset="0"/>
              <a:buChar char="•"/>
              <a:defRPr/>
            </a:pPr>
            <a:endParaRPr lang="en-US" sz="1100" dirty="0">
              <a:ea typeface="+mn-lt"/>
              <a:cs typeface="+mn-lt"/>
            </a:endParaRPr>
          </a:p>
        </p:txBody>
      </p:sp>
      <p:sp>
        <p:nvSpPr>
          <p:cNvPr id="12" name="Rectangle 11">
            <a:extLst>
              <a:ext uri="{FF2B5EF4-FFF2-40B4-BE49-F238E27FC236}">
                <a16:creationId xmlns:a16="http://schemas.microsoft.com/office/drawing/2014/main" id="{6F3B7728-0C26-4662-B285-85C64552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5331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367AD-9838-470A-87EF-678609CC8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70606"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F1642-4E76-4223-A010-6334380A2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23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automatically generated">
            <a:hlinkClick r:id="rId7"/>
            <a:extLst>
              <a:ext uri="{FF2B5EF4-FFF2-40B4-BE49-F238E27FC236}">
                <a16:creationId xmlns:a16="http://schemas.microsoft.com/office/drawing/2014/main" id="{D4D7626D-920A-42F9-9A8B-1CB5B25C6A0E}"/>
              </a:ext>
            </a:extLst>
          </p:cNvPr>
          <p:cNvPicPr>
            <a:picLocks noChangeAspect="1"/>
          </p:cNvPicPr>
          <p:nvPr/>
        </p:nvPicPr>
        <p:blipFill rotWithShape="1">
          <a:blip r:embed="rId8"/>
          <a:srcRect l="33489" t="18013" r="34720" b="9291"/>
          <a:stretch/>
        </p:blipFill>
        <p:spPr>
          <a:xfrm>
            <a:off x="7949852" y="757698"/>
            <a:ext cx="4067590" cy="5144673"/>
          </a:xfrm>
          <a:prstGeom prst="rect">
            <a:avLst/>
          </a:prstGeom>
        </p:spPr>
      </p:pic>
    </p:spTree>
    <p:extLst>
      <p:ext uri="{BB962C8B-B14F-4D97-AF65-F5344CB8AC3E}">
        <p14:creationId xmlns:p14="http://schemas.microsoft.com/office/powerpoint/2010/main" val="1614950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1E7EDE-CB4A-402F-B0FB-8640C3589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BBEB8-4077-499F-80FD-AA9827A8D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5" y="608243"/>
            <a:ext cx="3380205" cy="54450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303A05-D61A-4C5E-BAF3-22A13C19C0C2}"/>
              </a:ext>
            </a:extLst>
          </p:cNvPr>
          <p:cNvSpPr txBox="1"/>
          <p:nvPr/>
        </p:nvSpPr>
        <p:spPr>
          <a:xfrm>
            <a:off x="1316791" y="1005303"/>
            <a:ext cx="2032490" cy="4427309"/>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800" b="1" kern="1200">
                <a:solidFill>
                  <a:schemeClr val="bg1"/>
                </a:solidFill>
                <a:latin typeface="+mj-lt"/>
                <a:ea typeface="+mj-ea"/>
                <a:cs typeface="+mj-cs"/>
              </a:rPr>
              <a:t>Next Steps:</a:t>
            </a:r>
            <a:endParaRPr lang="en-US" sz="2800" kern="1200">
              <a:solidFill>
                <a:schemeClr val="bg1"/>
              </a:solidFill>
              <a:latin typeface="+mj-lt"/>
              <a:ea typeface="+mj-ea"/>
              <a:cs typeface="+mj-cs"/>
            </a:endParaRPr>
          </a:p>
        </p:txBody>
      </p:sp>
      <p:sp>
        <p:nvSpPr>
          <p:cNvPr id="2" name="TextBox 1">
            <a:extLst>
              <a:ext uri="{FF2B5EF4-FFF2-40B4-BE49-F238E27FC236}">
                <a16:creationId xmlns:a16="http://schemas.microsoft.com/office/drawing/2014/main" id="{4576B2BA-423F-432F-B3F7-C333CCD5292B}"/>
              </a:ext>
            </a:extLst>
          </p:cNvPr>
          <p:cNvSpPr txBox="1"/>
          <p:nvPr/>
        </p:nvSpPr>
        <p:spPr>
          <a:xfrm>
            <a:off x="4103471" y="1007099"/>
            <a:ext cx="3863240" cy="4875118"/>
          </a:xfrm>
          <a:prstGeom prst="rect">
            <a:avLst/>
          </a:prstGeom>
        </p:spPr>
        <p:txBody>
          <a:bodyPr vert="horz" lIns="91440" tIns="45720" rIns="91440" bIns="45720" rtlCol="0" anchor="ctr">
            <a:noAutofit/>
          </a:bodyPr>
          <a:lstStyle/>
          <a:p>
            <a:pPr>
              <a:lnSpc>
                <a:spcPct val="90000"/>
              </a:lnSpc>
              <a:spcAft>
                <a:spcPts val="600"/>
              </a:spcAft>
              <a:defRPr/>
            </a:pPr>
            <a:endParaRPr lang="en-US" sz="1600" dirty="0">
              <a:cs typeface="Calibri"/>
            </a:endParaRPr>
          </a:p>
          <a:p>
            <a:pPr>
              <a:lnSpc>
                <a:spcPct val="90000"/>
              </a:lnSpc>
              <a:spcAft>
                <a:spcPts val="600"/>
              </a:spcAft>
              <a:defRPr/>
            </a:pPr>
            <a:r>
              <a:rPr lang="en-US" sz="1600" b="1" dirty="0">
                <a:ea typeface="+mn-lt"/>
                <a:cs typeface="+mn-lt"/>
              </a:rPr>
              <a:t>Discuss and Determine Financing Options</a:t>
            </a:r>
            <a:r>
              <a:rPr lang="en-US" sz="1600" dirty="0">
                <a:ea typeface="+mn-lt"/>
                <a:cs typeface="+mn-lt"/>
              </a:rPr>
              <a:t> – </a:t>
            </a:r>
          </a:p>
          <a:p>
            <a:pPr marL="285750" indent="-228600">
              <a:lnSpc>
                <a:spcPct val="90000"/>
              </a:lnSpc>
              <a:spcAft>
                <a:spcPts val="600"/>
              </a:spcAft>
              <a:buFont typeface="Arial,Sans-Serif"/>
              <a:buChar char="•"/>
              <a:defRPr/>
            </a:pPr>
            <a:r>
              <a:rPr lang="en-US" sz="1600" dirty="0">
                <a:ea typeface="+mn-lt"/>
                <a:cs typeface="+mn-lt"/>
              </a:rPr>
              <a:t>Total system cost</a:t>
            </a:r>
          </a:p>
          <a:p>
            <a:pPr marL="285750" indent="-228600">
              <a:lnSpc>
                <a:spcPct val="90000"/>
              </a:lnSpc>
              <a:spcAft>
                <a:spcPts val="600"/>
              </a:spcAft>
              <a:buFont typeface="Arial,Sans-Serif"/>
              <a:buChar char="•"/>
              <a:defRPr/>
            </a:pPr>
            <a:r>
              <a:rPr lang="en-US" sz="1600" dirty="0">
                <a:ea typeface="+mn-lt"/>
                <a:cs typeface="+mn-lt"/>
              </a:rPr>
              <a:t>Operating budget availability</a:t>
            </a:r>
          </a:p>
          <a:p>
            <a:pPr marL="285750" indent="-228600">
              <a:lnSpc>
                <a:spcPct val="90000"/>
              </a:lnSpc>
              <a:spcAft>
                <a:spcPts val="600"/>
              </a:spcAft>
              <a:buFont typeface="Arial,Sans-Serif"/>
              <a:buChar char="•"/>
              <a:defRPr/>
            </a:pPr>
            <a:r>
              <a:rPr lang="en-US" sz="1600" dirty="0">
                <a:ea typeface="+mn-lt"/>
                <a:cs typeface="+mn-lt"/>
              </a:rPr>
              <a:t>Go to referendum/tie solar into other facility upgrades</a:t>
            </a:r>
          </a:p>
          <a:p>
            <a:pPr marL="285750" indent="-228600">
              <a:lnSpc>
                <a:spcPct val="90000"/>
              </a:lnSpc>
              <a:spcAft>
                <a:spcPts val="600"/>
              </a:spcAft>
              <a:buFont typeface="Arial,Sans-Serif"/>
              <a:buChar char="•"/>
              <a:defRPr/>
            </a:pPr>
            <a:r>
              <a:rPr lang="en-US" sz="1600" dirty="0">
                <a:ea typeface="+mn-lt"/>
                <a:cs typeface="+mn-lt"/>
              </a:rPr>
              <a:t>Availability/willingness to take out a loan</a:t>
            </a:r>
          </a:p>
          <a:p>
            <a:pPr marL="285750" indent="-228600">
              <a:lnSpc>
                <a:spcPct val="90000"/>
              </a:lnSpc>
              <a:spcAft>
                <a:spcPts val="600"/>
              </a:spcAft>
              <a:buFont typeface="Arial,Sans-Serif"/>
              <a:buChar char="•"/>
              <a:defRPr/>
            </a:pPr>
            <a:r>
              <a:rPr lang="en-US" sz="1600" dirty="0">
                <a:ea typeface="+mn-lt"/>
                <a:cs typeface="+mn-lt"/>
              </a:rPr>
              <a:t>Fundraising opportunities </a:t>
            </a:r>
          </a:p>
          <a:p>
            <a:pPr marL="285750" indent="-228600">
              <a:lnSpc>
                <a:spcPct val="90000"/>
              </a:lnSpc>
              <a:spcAft>
                <a:spcPts val="600"/>
              </a:spcAft>
              <a:buFont typeface="Arial,Sans-Serif"/>
              <a:buChar char="•"/>
              <a:defRPr/>
            </a:pPr>
            <a:r>
              <a:rPr lang="en-US" sz="1600" dirty="0">
                <a:ea typeface="+mn-lt"/>
                <a:cs typeface="+mn-lt"/>
              </a:rPr>
              <a:t>Grant availability </a:t>
            </a:r>
          </a:p>
          <a:p>
            <a:pPr marL="285750" indent="-228600">
              <a:lnSpc>
                <a:spcPct val="90000"/>
              </a:lnSpc>
              <a:spcAft>
                <a:spcPts val="600"/>
              </a:spcAft>
              <a:buFont typeface="Arial,Sans-Serif"/>
              <a:buChar char="•"/>
              <a:defRPr/>
            </a:pPr>
            <a:r>
              <a:rPr lang="en-US" sz="1600" dirty="0">
                <a:ea typeface="+mn-lt"/>
                <a:cs typeface="+mn-lt"/>
              </a:rPr>
              <a:t>Required ROI to move forward</a:t>
            </a:r>
          </a:p>
          <a:p>
            <a:pPr marL="285750" indent="-228600">
              <a:lnSpc>
                <a:spcPct val="90000"/>
              </a:lnSpc>
              <a:spcAft>
                <a:spcPts val="600"/>
              </a:spcAft>
              <a:buFont typeface="Arial,Sans-Serif"/>
              <a:buChar char="•"/>
              <a:defRPr/>
            </a:pPr>
            <a:r>
              <a:rPr lang="en-US" sz="1600" dirty="0">
                <a:ea typeface="+mn-lt"/>
                <a:cs typeface="+mn-lt"/>
              </a:rPr>
              <a:t>Ownership type – direct ownership, third party ownership, utility owned</a:t>
            </a:r>
          </a:p>
          <a:p>
            <a:pPr marL="285750" indent="-228600">
              <a:lnSpc>
                <a:spcPct val="90000"/>
              </a:lnSpc>
              <a:spcAft>
                <a:spcPts val="600"/>
              </a:spcAft>
              <a:buFont typeface="Arial,Sans-Serif"/>
              <a:buChar char="•"/>
              <a:defRPr/>
            </a:pPr>
            <a:endParaRPr lang="en-US" sz="1600" dirty="0">
              <a:ea typeface="+mn-lt"/>
              <a:cs typeface="+mn-lt"/>
            </a:endParaRPr>
          </a:p>
          <a:p>
            <a:pPr>
              <a:lnSpc>
                <a:spcPct val="90000"/>
              </a:lnSpc>
              <a:spcAft>
                <a:spcPts val="600"/>
              </a:spcAft>
              <a:defRPr/>
            </a:pPr>
            <a:r>
              <a:rPr lang="en-US" sz="1600" b="1" dirty="0">
                <a:ea typeface="+mn-lt"/>
                <a:cs typeface="+mn-lt"/>
              </a:rPr>
              <a:t>Financial and PV Modeling Tools </a:t>
            </a:r>
            <a:r>
              <a:rPr lang="en-US" sz="1600" dirty="0">
                <a:ea typeface="+mn-lt"/>
                <a:cs typeface="+mn-lt"/>
              </a:rPr>
              <a:t>– </a:t>
            </a:r>
          </a:p>
          <a:p>
            <a:pPr marL="285750" indent="-285750">
              <a:lnSpc>
                <a:spcPct val="90000"/>
              </a:lnSpc>
              <a:spcAft>
                <a:spcPts val="600"/>
              </a:spcAft>
              <a:buFont typeface="Arial" panose="020B0604020202020204" pitchFamily="34" charset="0"/>
              <a:buChar char="•"/>
              <a:defRPr/>
            </a:pPr>
            <a:r>
              <a:rPr lang="en-US" sz="1600" dirty="0">
                <a:ea typeface="+mn-lt"/>
                <a:cs typeface="+mn-lt"/>
                <a:hlinkClick r:id="rId3"/>
              </a:rPr>
              <a:t>PVwatts.nrel.gov</a:t>
            </a:r>
            <a:endParaRPr lang="en-US" sz="1600" dirty="0">
              <a:ea typeface="+mn-lt"/>
              <a:cs typeface="+mn-lt"/>
            </a:endParaRPr>
          </a:p>
          <a:p>
            <a:pPr marL="285750" indent="-285750">
              <a:lnSpc>
                <a:spcPct val="90000"/>
              </a:lnSpc>
              <a:spcAft>
                <a:spcPts val="600"/>
              </a:spcAft>
              <a:buFont typeface="Arial" panose="020B0604020202020204" pitchFamily="34" charset="0"/>
              <a:buChar char="•"/>
              <a:defRPr/>
            </a:pPr>
            <a:r>
              <a:rPr lang="en-US" sz="1600" dirty="0">
                <a:ea typeface="+mn-lt"/>
                <a:cs typeface="+mn-lt"/>
                <a:hlinkClick r:id="rId4"/>
              </a:rPr>
              <a:t>SolarProjectBuilder.org</a:t>
            </a:r>
            <a:endParaRPr lang="en-US" sz="1600" dirty="0">
              <a:ea typeface="+mn-lt"/>
              <a:cs typeface="+mn-lt"/>
            </a:endParaRPr>
          </a:p>
          <a:p>
            <a:pPr>
              <a:lnSpc>
                <a:spcPct val="90000"/>
              </a:lnSpc>
              <a:spcAft>
                <a:spcPts val="600"/>
              </a:spcAft>
              <a:defRPr/>
            </a:pPr>
            <a:endParaRPr lang="en-US" sz="1600" dirty="0">
              <a:cs typeface="Calibri"/>
            </a:endParaRPr>
          </a:p>
          <a:p>
            <a:pPr indent="-228600">
              <a:lnSpc>
                <a:spcPct val="90000"/>
              </a:lnSpc>
              <a:spcAft>
                <a:spcPts val="600"/>
              </a:spcAft>
              <a:buFont typeface="Arial" panose="020B0604020202020204" pitchFamily="34" charset="0"/>
              <a:buChar char="•"/>
              <a:defRPr/>
            </a:pPr>
            <a:endParaRPr lang="en-US" sz="1100" dirty="0"/>
          </a:p>
        </p:txBody>
      </p:sp>
      <p:sp>
        <p:nvSpPr>
          <p:cNvPr id="12" name="Rectangle 11">
            <a:extLst>
              <a:ext uri="{FF2B5EF4-FFF2-40B4-BE49-F238E27FC236}">
                <a16:creationId xmlns:a16="http://schemas.microsoft.com/office/drawing/2014/main" id="{6F3B7728-0C26-4662-B285-85C64552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5331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367AD-9838-470A-87EF-678609CC8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70606"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F1642-4E76-4223-A010-6334380A2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23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172A57-FEA3-40F9-9EDD-2EF282A76F2F}"/>
              </a:ext>
            </a:extLst>
          </p:cNvPr>
          <p:cNvPicPr>
            <a:picLocks noChangeAspect="1"/>
          </p:cNvPicPr>
          <p:nvPr/>
        </p:nvPicPr>
        <p:blipFill rotWithShape="1">
          <a:blip r:embed="rId5">
            <a:extLst>
              <a:ext uri="{28A0092B-C50C-407E-A947-70E740481C1C}">
                <a14:useLocalDpi xmlns:a14="http://schemas.microsoft.com/office/drawing/2010/main" val="0"/>
              </a:ext>
            </a:extLst>
          </a:blip>
          <a:srcRect l="26119" t="10799" r="26729" b="18884"/>
          <a:stretch/>
        </p:blipFill>
        <p:spPr>
          <a:xfrm>
            <a:off x="8031582" y="1756810"/>
            <a:ext cx="3752872" cy="3147940"/>
          </a:xfrm>
          <a:prstGeom prst="rect">
            <a:avLst/>
          </a:prstGeom>
        </p:spPr>
      </p:pic>
    </p:spTree>
    <p:extLst>
      <p:ext uri="{BB962C8B-B14F-4D97-AF65-F5344CB8AC3E}">
        <p14:creationId xmlns:p14="http://schemas.microsoft.com/office/powerpoint/2010/main" val="392609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1E7EDE-CB4A-402F-B0FB-8640C3589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BBEB8-4077-499F-80FD-AA9827A8D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5" y="608243"/>
            <a:ext cx="3380205" cy="54450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303A05-D61A-4C5E-BAF3-22A13C19C0C2}"/>
              </a:ext>
            </a:extLst>
          </p:cNvPr>
          <p:cNvSpPr txBox="1"/>
          <p:nvPr/>
        </p:nvSpPr>
        <p:spPr>
          <a:xfrm>
            <a:off x="1316791" y="1005303"/>
            <a:ext cx="2032490" cy="4427309"/>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800" b="1" kern="1200" dirty="0">
                <a:solidFill>
                  <a:schemeClr val="bg1"/>
                </a:solidFill>
                <a:latin typeface="+mj-lt"/>
                <a:ea typeface="+mj-ea"/>
                <a:cs typeface="+mj-cs"/>
              </a:rPr>
              <a:t>Next Steps:</a:t>
            </a:r>
            <a:endParaRPr lang="en-US" sz="2800" kern="1200" dirty="0">
              <a:solidFill>
                <a:schemeClr val="bg1"/>
              </a:solidFill>
              <a:latin typeface="+mj-lt"/>
              <a:ea typeface="+mj-ea"/>
              <a:cs typeface="+mj-cs"/>
            </a:endParaRPr>
          </a:p>
        </p:txBody>
      </p:sp>
      <p:sp>
        <p:nvSpPr>
          <p:cNvPr id="2" name="TextBox 1">
            <a:extLst>
              <a:ext uri="{FF2B5EF4-FFF2-40B4-BE49-F238E27FC236}">
                <a16:creationId xmlns:a16="http://schemas.microsoft.com/office/drawing/2014/main" id="{4576B2BA-423F-432F-B3F7-C333CCD5292B}"/>
              </a:ext>
            </a:extLst>
          </p:cNvPr>
          <p:cNvSpPr txBox="1"/>
          <p:nvPr/>
        </p:nvSpPr>
        <p:spPr>
          <a:xfrm>
            <a:off x="4736074" y="4802721"/>
            <a:ext cx="7449106" cy="1079496"/>
          </a:xfrm>
          <a:prstGeom prst="rect">
            <a:avLst/>
          </a:prstGeom>
        </p:spPr>
        <p:txBody>
          <a:bodyPr vert="horz" lIns="91440" tIns="45720" rIns="91440" bIns="45720" rtlCol="0" anchor="ctr">
            <a:noAutofit/>
          </a:bodyPr>
          <a:lstStyle/>
          <a:p>
            <a:pPr>
              <a:defRPr/>
            </a:pPr>
            <a:r>
              <a:rPr lang="en-US" sz="1600" dirty="0">
                <a:ea typeface="+mn-lt"/>
                <a:cs typeface="+mn-lt"/>
              </a:rPr>
              <a:t>Check out and learn from other schools' experiences by exploring the </a:t>
            </a:r>
            <a:r>
              <a:rPr lang="en-US" sz="1600" dirty="0">
                <a:solidFill>
                  <a:srgbClr val="002060"/>
                </a:solidFill>
                <a:ea typeface="+mn-lt"/>
                <a:cs typeface="+mn-lt"/>
                <a:hlinkClick r:id="rId3"/>
              </a:rPr>
              <a:t>case studies</a:t>
            </a:r>
            <a:r>
              <a:rPr lang="en-US" sz="1600" dirty="0">
                <a:ea typeface="+mn-lt"/>
                <a:cs typeface="+mn-lt"/>
              </a:rPr>
              <a:t> on MREA's website</a:t>
            </a:r>
          </a:p>
          <a:p>
            <a:pPr>
              <a:defRPr/>
            </a:pPr>
            <a:endParaRPr lang="en-US" sz="1600">
              <a:ea typeface="+mn-lt"/>
              <a:cs typeface="+mn-lt"/>
            </a:endParaRPr>
          </a:p>
          <a:p>
            <a:pPr>
              <a:defRPr/>
            </a:pPr>
            <a:r>
              <a:rPr lang="en-US" sz="1600" dirty="0">
                <a:ea typeface="+mn-lt"/>
                <a:cs typeface="+mn-lt"/>
              </a:rPr>
              <a:t>Contact other schools that have recently gone solar to learn from them</a:t>
            </a:r>
            <a:endParaRPr lang="en-US" dirty="0"/>
          </a:p>
          <a:p>
            <a:pPr indent="-228600">
              <a:lnSpc>
                <a:spcPct val="90000"/>
              </a:lnSpc>
              <a:spcAft>
                <a:spcPts val="600"/>
              </a:spcAft>
              <a:buFont typeface="Arial" panose="020B0604020202020204" pitchFamily="34" charset="0"/>
              <a:buChar char="•"/>
              <a:defRPr/>
            </a:pPr>
            <a:endParaRPr lang="en-US" sz="1100">
              <a:ea typeface="+mn-lt"/>
              <a:cs typeface="+mn-lt"/>
            </a:endParaRPr>
          </a:p>
        </p:txBody>
      </p:sp>
      <p:sp>
        <p:nvSpPr>
          <p:cNvPr id="12" name="Rectangle 11">
            <a:extLst>
              <a:ext uri="{FF2B5EF4-FFF2-40B4-BE49-F238E27FC236}">
                <a16:creationId xmlns:a16="http://schemas.microsoft.com/office/drawing/2014/main" id="{6F3B7728-0C26-4662-B285-85C64552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5331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367AD-9838-470A-87EF-678609CC8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70606"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F1642-4E76-4223-A010-6334380A2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23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 picture containing computer, computer, sitting, grass&#10;&#10;Description automatically generated">
            <a:extLst>
              <a:ext uri="{FF2B5EF4-FFF2-40B4-BE49-F238E27FC236}">
                <a16:creationId xmlns:a16="http://schemas.microsoft.com/office/drawing/2014/main" id="{A3AC0364-7F8F-4BB3-A6DE-6C7244E6A6C7}"/>
              </a:ext>
            </a:extLst>
          </p:cNvPr>
          <p:cNvPicPr>
            <a:picLocks noChangeAspect="1"/>
          </p:cNvPicPr>
          <p:nvPr/>
        </p:nvPicPr>
        <p:blipFill rotWithShape="1">
          <a:blip r:embed="rId4"/>
          <a:srcRect t="14711" b="718"/>
          <a:stretch/>
        </p:blipFill>
        <p:spPr>
          <a:xfrm>
            <a:off x="4730170" y="777659"/>
            <a:ext cx="6800472" cy="3808719"/>
          </a:xfrm>
          <a:prstGeom prst="rect">
            <a:avLst/>
          </a:prstGeom>
        </p:spPr>
      </p:pic>
    </p:spTree>
    <p:extLst>
      <p:ext uri="{BB962C8B-B14F-4D97-AF65-F5344CB8AC3E}">
        <p14:creationId xmlns:p14="http://schemas.microsoft.com/office/powerpoint/2010/main" val="151319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1185-39E2-4C2E-AA59-73FE1221C556}"/>
              </a:ext>
            </a:extLst>
          </p:cNvPr>
          <p:cNvSpPr>
            <a:spLocks noGrp="1"/>
          </p:cNvSpPr>
          <p:nvPr>
            <p:ph type="title"/>
          </p:nvPr>
        </p:nvSpPr>
        <p:spPr/>
        <p:txBody>
          <a:bodyPr>
            <a:normAutofit/>
          </a:bodyPr>
          <a:lstStyle/>
          <a:p>
            <a:r>
              <a:rPr lang="en-US" sz="5400" b="1">
                <a:latin typeface="Source Sans Pro Black"/>
                <a:ea typeface="Source Sans Pro Black"/>
              </a:rPr>
              <a:t>National Solar Schools</a:t>
            </a:r>
            <a:endParaRPr lang="en-US"/>
          </a:p>
        </p:txBody>
      </p:sp>
      <p:pic>
        <p:nvPicPr>
          <p:cNvPr id="3" name="Picture 3" descr="Graphical user interface, application&#10;&#10;Description automatically generated">
            <a:extLst>
              <a:ext uri="{FF2B5EF4-FFF2-40B4-BE49-F238E27FC236}">
                <a16:creationId xmlns:a16="http://schemas.microsoft.com/office/drawing/2014/main" id="{A3D82622-E567-4069-ABA8-F4EA55631DF8}"/>
              </a:ext>
            </a:extLst>
          </p:cNvPr>
          <p:cNvPicPr>
            <a:picLocks noChangeAspect="1"/>
          </p:cNvPicPr>
          <p:nvPr/>
        </p:nvPicPr>
        <p:blipFill rotWithShape="1">
          <a:blip r:embed="rId3"/>
          <a:srcRect l="14501" t="15949" r="65039" b="25063"/>
          <a:stretch/>
        </p:blipFill>
        <p:spPr>
          <a:xfrm>
            <a:off x="324919" y="2085004"/>
            <a:ext cx="5531850" cy="4528095"/>
          </a:xfrm>
          <a:prstGeom prst="rect">
            <a:avLst/>
          </a:prstGeom>
        </p:spPr>
      </p:pic>
      <p:sp>
        <p:nvSpPr>
          <p:cNvPr id="4" name="TextBox 3">
            <a:extLst>
              <a:ext uri="{FF2B5EF4-FFF2-40B4-BE49-F238E27FC236}">
                <a16:creationId xmlns:a16="http://schemas.microsoft.com/office/drawing/2014/main" id="{EEB7962C-B511-4861-9FC5-B33ECE32C8BB}"/>
              </a:ext>
            </a:extLst>
          </p:cNvPr>
          <p:cNvSpPr txBox="1"/>
          <p:nvPr/>
        </p:nvSpPr>
        <p:spPr>
          <a:xfrm>
            <a:off x="11059633" y="661167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Generation 180</a:t>
            </a:r>
          </a:p>
        </p:txBody>
      </p:sp>
      <p:sp>
        <p:nvSpPr>
          <p:cNvPr id="10" name="TextBox 9">
            <a:extLst>
              <a:ext uri="{FF2B5EF4-FFF2-40B4-BE49-F238E27FC236}">
                <a16:creationId xmlns:a16="http://schemas.microsoft.com/office/drawing/2014/main" id="{2DBE451D-FDEF-4356-9095-DC7AF98DA8F4}"/>
              </a:ext>
            </a:extLst>
          </p:cNvPr>
          <p:cNvSpPr txBox="1"/>
          <p:nvPr/>
        </p:nvSpPr>
        <p:spPr>
          <a:xfrm>
            <a:off x="6371664" y="4892488"/>
            <a:ext cx="4524935" cy="1961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Berlin Sans FB"/>
                <a:ea typeface="+mn-lt"/>
                <a:cs typeface="+mn-lt"/>
              </a:rPr>
              <a:t>Solar schools are generating enough energy to power over 250,000 US Homes each year </a:t>
            </a:r>
            <a:endParaRPr lang="en-US" sz="3000">
              <a:latin typeface="Berlin Sans FB"/>
            </a:endParaRPr>
          </a:p>
        </p:txBody>
      </p:sp>
      <p:sp>
        <p:nvSpPr>
          <p:cNvPr id="11" name="Rectangle: Rounded Corners 10">
            <a:extLst>
              <a:ext uri="{FF2B5EF4-FFF2-40B4-BE49-F238E27FC236}">
                <a16:creationId xmlns:a16="http://schemas.microsoft.com/office/drawing/2014/main" id="{062948E4-D565-41DD-8286-3A53664693D7}"/>
              </a:ext>
            </a:extLst>
          </p:cNvPr>
          <p:cNvSpPr/>
          <p:nvPr/>
        </p:nvSpPr>
        <p:spPr>
          <a:xfrm>
            <a:off x="6431616" y="4952440"/>
            <a:ext cx="4381500" cy="182655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Graphical user interface&#10;&#10;Description automatically generated">
            <a:extLst>
              <a:ext uri="{FF2B5EF4-FFF2-40B4-BE49-F238E27FC236}">
                <a16:creationId xmlns:a16="http://schemas.microsoft.com/office/drawing/2014/main" id="{4059D3D1-BA6B-47DD-91E4-92D5414CCE03}"/>
              </a:ext>
            </a:extLst>
          </p:cNvPr>
          <p:cNvPicPr>
            <a:picLocks noChangeAspect="1"/>
          </p:cNvPicPr>
          <p:nvPr/>
        </p:nvPicPr>
        <p:blipFill rotWithShape="1">
          <a:blip r:embed="rId4"/>
          <a:srcRect l="3235" t="21222" r="58580" b="15756"/>
          <a:stretch/>
        </p:blipFill>
        <p:spPr>
          <a:xfrm>
            <a:off x="6192370" y="2101944"/>
            <a:ext cx="5726619" cy="2643968"/>
          </a:xfrm>
          <a:prstGeom prst="rect">
            <a:avLst/>
          </a:prstGeom>
        </p:spPr>
      </p:pic>
    </p:spTree>
    <p:extLst>
      <p:ext uri="{BB962C8B-B14F-4D97-AF65-F5344CB8AC3E}">
        <p14:creationId xmlns:p14="http://schemas.microsoft.com/office/powerpoint/2010/main" val="107486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application, map&#10;&#10;Description automatically generated">
            <a:extLst>
              <a:ext uri="{FF2B5EF4-FFF2-40B4-BE49-F238E27FC236}">
                <a16:creationId xmlns:a16="http://schemas.microsoft.com/office/drawing/2014/main" id="{4FE45463-3A0E-4B6B-AE57-F3CCFD65A9E1}"/>
              </a:ext>
            </a:extLst>
          </p:cNvPr>
          <p:cNvPicPr>
            <a:picLocks noChangeAspect="1"/>
          </p:cNvPicPr>
          <p:nvPr/>
        </p:nvPicPr>
        <p:blipFill rotWithShape="1">
          <a:blip r:embed="rId3"/>
          <a:srcRect l="34423" t="22280" r="23493" b="6703"/>
          <a:stretch/>
        </p:blipFill>
        <p:spPr>
          <a:xfrm>
            <a:off x="6456116" y="1033429"/>
            <a:ext cx="5728960" cy="5458377"/>
          </a:xfrm>
          <a:prstGeom prst="rect">
            <a:avLst/>
          </a:prstGeom>
        </p:spPr>
      </p:pic>
      <p:sp>
        <p:nvSpPr>
          <p:cNvPr id="16" name="Rectangle 1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1">
            <a:extLst>
              <a:ext uri="{FF2B5EF4-FFF2-40B4-BE49-F238E27FC236}">
                <a16:creationId xmlns:a16="http://schemas.microsoft.com/office/drawing/2014/main" id="{C37DB8AA-8714-4049-B10A-7651A6599523}"/>
              </a:ext>
            </a:extLst>
          </p:cNvPr>
          <p:cNvSpPr txBox="1"/>
          <p:nvPr/>
        </p:nvSpPr>
        <p:spPr>
          <a:xfrm>
            <a:off x="207429" y="4365"/>
            <a:ext cx="6042782" cy="6871225"/>
          </a:xfrm>
          <a:prstGeom prst="rect">
            <a:avLst/>
          </a:prstGeom>
        </p:spPr>
        <p:txBody>
          <a:bodyPr rot="0" spcFirstLastPara="0" vert="horz"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ea typeface="+mn-lt"/>
                <a:cs typeface="+mn-lt"/>
              </a:rPr>
              <a:t>MREA’s Solar on Schools Grant Recipients</a:t>
            </a:r>
            <a:endParaRPr lang="en-US" sz="2400" dirty="0">
              <a:ea typeface="+mn-lt"/>
              <a:cs typeface="+mn-lt"/>
            </a:endParaRPr>
          </a:p>
          <a:p>
            <a:pPr marL="285750" indent="-228600">
              <a:lnSpc>
                <a:spcPct val="90000"/>
              </a:lnSpc>
              <a:spcAft>
                <a:spcPts val="600"/>
              </a:spcAft>
              <a:buFont typeface="Arial" panose="020B0604020202020204" pitchFamily="34" charset="0"/>
              <a:buChar char="•"/>
            </a:pPr>
            <a:r>
              <a:rPr lang="en-US" sz="1500" dirty="0"/>
              <a:t>Madison West High School</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Merton Elementary</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Merton Intermediate School</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Marshfield High School</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Madison College – Reedsburg</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Madison College – Fort Atkinson</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Forest Edge Elementary School</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Northeast Wisconsin Technical College</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Midstate Technical College – Stevens Point Campus</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err="1">
                <a:cs typeface="Calibri"/>
              </a:rPr>
              <a:t>Eau</a:t>
            </a:r>
            <a:r>
              <a:rPr lang="en-US" sz="1500" dirty="0">
                <a:cs typeface="Calibri"/>
              </a:rPr>
              <a:t> Claire Memorial High School</a:t>
            </a:r>
          </a:p>
          <a:p>
            <a:pPr marL="285750" indent="-228600">
              <a:lnSpc>
                <a:spcPct val="90000"/>
              </a:lnSpc>
              <a:spcAft>
                <a:spcPts val="600"/>
              </a:spcAft>
              <a:buFont typeface="Arial" panose="020B0604020202020204" pitchFamily="34" charset="0"/>
              <a:buChar char="•"/>
            </a:pPr>
            <a:r>
              <a:rPr lang="en-US" sz="1500" dirty="0" err="1">
                <a:cs typeface="Calibri"/>
              </a:rPr>
              <a:t>Eau</a:t>
            </a:r>
            <a:r>
              <a:rPr lang="en-US" sz="1500" dirty="0">
                <a:cs typeface="Calibri"/>
              </a:rPr>
              <a:t> Claire North High School</a:t>
            </a:r>
          </a:p>
          <a:p>
            <a:pPr marL="285750" indent="-228600">
              <a:lnSpc>
                <a:spcPct val="90000"/>
              </a:lnSpc>
              <a:spcAft>
                <a:spcPts val="600"/>
              </a:spcAft>
              <a:buFont typeface="Arial,Sans-Serif" panose="020B0604020202020204" pitchFamily="34" charset="0"/>
              <a:buChar char="•"/>
            </a:pPr>
            <a:r>
              <a:rPr lang="en-US" sz="1500" dirty="0">
                <a:cs typeface="Calibri"/>
              </a:rPr>
              <a:t>Milwaukee Area Technical College – Oak Creek</a:t>
            </a:r>
            <a:endParaRPr lang="en-US" sz="1500" dirty="0">
              <a:ea typeface="+mn-lt"/>
              <a:cs typeface="+mn-lt"/>
            </a:endParaRPr>
          </a:p>
          <a:p>
            <a:pPr marL="285750" indent="-228600">
              <a:lnSpc>
                <a:spcPct val="90000"/>
              </a:lnSpc>
              <a:spcAft>
                <a:spcPts val="600"/>
              </a:spcAft>
              <a:buFont typeface="Arial,Sans-Serif" panose="020B0604020202020204" pitchFamily="34" charset="0"/>
              <a:buChar char="•"/>
            </a:pPr>
            <a:r>
              <a:rPr lang="en-US" sz="1500" dirty="0">
                <a:cs typeface="Calibri"/>
              </a:rPr>
              <a:t>Milwaukee Area Technical College – Mequon </a:t>
            </a:r>
            <a:endParaRPr lang="en-US" sz="1500" dirty="0">
              <a:ea typeface="+mn-lt"/>
              <a:cs typeface="+mn-lt"/>
            </a:endParaRPr>
          </a:p>
          <a:p>
            <a:pPr marL="285750" indent="-228600">
              <a:lnSpc>
                <a:spcPct val="90000"/>
              </a:lnSpc>
              <a:spcAft>
                <a:spcPts val="600"/>
              </a:spcAft>
              <a:buFont typeface="Arial,Sans-Serif" panose="020B0604020202020204" pitchFamily="34" charset="0"/>
              <a:buChar char="•"/>
            </a:pPr>
            <a:r>
              <a:rPr lang="en-US" sz="1500" dirty="0">
                <a:cs typeface="Calibri"/>
              </a:rPr>
              <a:t>Rice Lake Area School District – High School</a:t>
            </a:r>
            <a:endParaRPr lang="en-US" sz="1500" dirty="0">
              <a:ea typeface="+mn-lt"/>
              <a:cs typeface="+mn-lt"/>
            </a:endParaRPr>
          </a:p>
          <a:p>
            <a:pPr marL="285750" indent="-228600">
              <a:lnSpc>
                <a:spcPct val="90000"/>
              </a:lnSpc>
              <a:spcAft>
                <a:spcPts val="600"/>
              </a:spcAft>
              <a:buFont typeface="Arial,Sans-Serif" panose="020B0604020202020204" pitchFamily="34" charset="0"/>
              <a:buChar char="•"/>
            </a:pPr>
            <a:r>
              <a:rPr lang="en-US" sz="1500" dirty="0">
                <a:cs typeface="Calibri"/>
              </a:rPr>
              <a:t>Rice Lake Area School District – Middle School</a:t>
            </a:r>
            <a:endParaRPr lang="en-US" sz="1500" dirty="0">
              <a:ea typeface="+mn-lt"/>
              <a:cs typeface="+mn-lt"/>
            </a:endParaRPr>
          </a:p>
          <a:p>
            <a:pPr marL="285750" indent="-228600">
              <a:lnSpc>
                <a:spcPct val="90000"/>
              </a:lnSpc>
              <a:spcAft>
                <a:spcPts val="600"/>
              </a:spcAft>
              <a:buFont typeface="Arial,Sans-Serif" panose="020B0604020202020204" pitchFamily="34" charset="0"/>
              <a:buChar char="•"/>
            </a:pPr>
            <a:r>
              <a:rPr lang="en-US" sz="1500" dirty="0">
                <a:cs typeface="Calibri"/>
              </a:rPr>
              <a:t>Rice Lake Area School District –</a:t>
            </a:r>
            <a:r>
              <a:rPr lang="en-US" sz="1500" dirty="0" err="1">
                <a:cs typeface="Calibri"/>
              </a:rPr>
              <a:t>Tainter</a:t>
            </a:r>
            <a:r>
              <a:rPr lang="en-US" sz="1500" dirty="0">
                <a:cs typeface="Calibri"/>
              </a:rPr>
              <a:t> Elementary</a:t>
            </a:r>
            <a:endParaRPr lang="en-US" sz="1500" dirty="0">
              <a:ea typeface="+mn-lt"/>
              <a:cs typeface="+mn-lt"/>
            </a:endParaRPr>
          </a:p>
          <a:p>
            <a:pPr marL="285750" indent="-228600">
              <a:lnSpc>
                <a:spcPct val="90000"/>
              </a:lnSpc>
              <a:spcAft>
                <a:spcPts val="600"/>
              </a:spcAft>
              <a:buFont typeface="Arial,Sans-Serif" panose="020B0604020202020204" pitchFamily="34" charset="0"/>
              <a:buChar char="•"/>
            </a:pPr>
            <a:r>
              <a:rPr lang="en-US" sz="1500" dirty="0">
                <a:ea typeface="+mn-lt"/>
                <a:cs typeface="+mn-lt"/>
              </a:rPr>
              <a:t>Madison College – Truax Campus</a:t>
            </a:r>
          </a:p>
          <a:p>
            <a:pPr marL="285750" indent="-228600">
              <a:lnSpc>
                <a:spcPct val="90000"/>
              </a:lnSpc>
              <a:spcAft>
                <a:spcPts val="600"/>
              </a:spcAft>
              <a:buFont typeface="Arial,Sans-Serif" panose="020B0604020202020204" pitchFamily="34" charset="0"/>
              <a:buChar char="•"/>
            </a:pPr>
            <a:r>
              <a:rPr lang="en-US" sz="1500" dirty="0">
                <a:ea typeface="+mn-lt"/>
                <a:cs typeface="+mn-lt"/>
              </a:rPr>
              <a:t>Madison College – Watertown Campus</a:t>
            </a:r>
          </a:p>
          <a:p>
            <a:pPr marL="285750" indent="-228600">
              <a:lnSpc>
                <a:spcPct val="90000"/>
              </a:lnSpc>
              <a:spcAft>
                <a:spcPts val="600"/>
              </a:spcAft>
              <a:buFont typeface="Arial,Sans-Serif" panose="020B0604020202020204" pitchFamily="34" charset="0"/>
              <a:buChar char="•"/>
            </a:pPr>
            <a:r>
              <a:rPr lang="en-US" sz="1500" dirty="0">
                <a:ea typeface="+mn-lt"/>
                <a:cs typeface="+mn-lt"/>
              </a:rPr>
              <a:t>Chippewa Valley Technical College – </a:t>
            </a:r>
            <a:r>
              <a:rPr lang="en-US" sz="1500" dirty="0" err="1">
                <a:ea typeface="+mn-lt"/>
                <a:cs typeface="+mn-lt"/>
              </a:rPr>
              <a:t>Eau</a:t>
            </a:r>
            <a:r>
              <a:rPr lang="en-US" sz="1500" dirty="0">
                <a:ea typeface="+mn-lt"/>
                <a:cs typeface="+mn-lt"/>
              </a:rPr>
              <a:t> Claire Campus</a:t>
            </a:r>
          </a:p>
          <a:p>
            <a:pPr marL="285750" indent="-228600">
              <a:lnSpc>
                <a:spcPct val="90000"/>
              </a:lnSpc>
              <a:spcAft>
                <a:spcPts val="600"/>
              </a:spcAft>
              <a:buFont typeface="Arial,Sans-Serif" panose="020B0604020202020204" pitchFamily="34" charset="0"/>
              <a:buChar char="•"/>
            </a:pPr>
            <a:r>
              <a:rPr lang="en-US" sz="1500" dirty="0">
                <a:ea typeface="+mn-lt"/>
                <a:cs typeface="+mn-lt"/>
              </a:rPr>
              <a:t>Sevastopol School District</a:t>
            </a:r>
          </a:p>
          <a:p>
            <a:pPr marL="285750" indent="-228600">
              <a:lnSpc>
                <a:spcPct val="90000"/>
              </a:lnSpc>
              <a:spcAft>
                <a:spcPts val="600"/>
              </a:spcAft>
              <a:buFont typeface="Arial,Sans-Serif" panose="020B0604020202020204" pitchFamily="34" charset="0"/>
              <a:buChar char="•"/>
            </a:pPr>
            <a:r>
              <a:rPr lang="en-US" sz="1500" dirty="0">
                <a:ea typeface="+mn-lt"/>
                <a:cs typeface="+mn-lt"/>
              </a:rPr>
              <a:t>Sturgeon Bay Schools: Sawyer Elementary School</a:t>
            </a:r>
          </a:p>
          <a:p>
            <a:pPr marL="285750" indent="-228600">
              <a:lnSpc>
                <a:spcPct val="90000"/>
              </a:lnSpc>
              <a:spcAft>
                <a:spcPts val="600"/>
              </a:spcAft>
              <a:buFont typeface="Arial,Sans-Serif" panose="020B0604020202020204" pitchFamily="34" charset="0"/>
              <a:buChar char="•"/>
            </a:pPr>
            <a:r>
              <a:rPr lang="en-US" sz="1500" dirty="0">
                <a:ea typeface="+mn-lt"/>
                <a:cs typeface="+mn-lt"/>
              </a:rPr>
              <a:t>La Crosse Area School District – Hamilton Elementary </a:t>
            </a:r>
            <a:endParaRPr lang="en-US" sz="1500" dirty="0">
              <a:cs typeface="Calibri"/>
            </a:endParaRPr>
          </a:p>
          <a:p>
            <a:pPr marL="285750" indent="-228600">
              <a:lnSpc>
                <a:spcPct val="90000"/>
              </a:lnSpc>
              <a:spcAft>
                <a:spcPts val="600"/>
              </a:spcAft>
              <a:buFont typeface="Arial" panose="020B0604020202020204" pitchFamily="34" charset="0"/>
              <a:buChar char="•"/>
            </a:pPr>
            <a:endParaRPr lang="en-US" sz="1500" dirty="0">
              <a:cs typeface="Calibri"/>
            </a:endParaRPr>
          </a:p>
        </p:txBody>
      </p:sp>
      <p:sp>
        <p:nvSpPr>
          <p:cNvPr id="7" name="TextBox 6">
            <a:extLst>
              <a:ext uri="{FF2B5EF4-FFF2-40B4-BE49-F238E27FC236}">
                <a16:creationId xmlns:a16="http://schemas.microsoft.com/office/drawing/2014/main" id="{5ECC0316-EF74-42B2-9984-C3C55EA19585}"/>
              </a:ext>
            </a:extLst>
          </p:cNvPr>
          <p:cNvSpPr txBox="1"/>
          <p:nvPr/>
        </p:nvSpPr>
        <p:spPr>
          <a:xfrm>
            <a:off x="6831806" y="87868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C92AF695-95F2-4716-8A05-A5F6BBDAC20F}"/>
              </a:ext>
            </a:extLst>
          </p:cNvPr>
          <p:cNvSpPr txBox="1"/>
          <p:nvPr/>
        </p:nvSpPr>
        <p:spPr>
          <a:xfrm>
            <a:off x="9570244" y="64865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95000"/>
                    <a:lumOff val="5000"/>
                  </a:schemeClr>
                </a:solidFill>
              </a:rPr>
              <a:t>Source: RENEW Wisconsin</a:t>
            </a:r>
            <a:endParaRPr lang="en-US">
              <a:solidFill>
                <a:schemeClr val="bg1">
                  <a:lumMod val="95000"/>
                  <a:lumOff val="5000"/>
                </a:schemeClr>
              </a:solidFill>
              <a:cs typeface="Calibri"/>
            </a:endParaRPr>
          </a:p>
        </p:txBody>
      </p:sp>
      <p:sp>
        <p:nvSpPr>
          <p:cNvPr id="4" name="TextBox 3">
            <a:extLst>
              <a:ext uri="{FF2B5EF4-FFF2-40B4-BE49-F238E27FC236}">
                <a16:creationId xmlns:a16="http://schemas.microsoft.com/office/drawing/2014/main" id="{E6FE9BFB-7619-4F10-90F3-9867A89B8F58}"/>
              </a:ext>
            </a:extLst>
          </p:cNvPr>
          <p:cNvSpPr txBox="1"/>
          <p:nvPr/>
        </p:nvSpPr>
        <p:spPr>
          <a:xfrm>
            <a:off x="6414008" y="131994"/>
            <a:ext cx="5777992" cy="769441"/>
          </a:xfrm>
          <a:prstGeom prst="rect">
            <a:avLst/>
          </a:prstGeom>
          <a:noFill/>
        </p:spPr>
        <p:txBody>
          <a:bodyPr wrap="none" rtlCol="0">
            <a:spAutoFit/>
          </a:bodyPr>
          <a:lstStyle/>
          <a:p>
            <a:r>
              <a:rPr lang="en-US" sz="4400" b="1" dirty="0">
                <a:solidFill>
                  <a:schemeClr val="accent6">
                    <a:lumMod val="75000"/>
                  </a:schemeClr>
                </a:solidFill>
              </a:rPr>
              <a:t>Wisconsin Solar Schools</a:t>
            </a:r>
          </a:p>
        </p:txBody>
      </p:sp>
    </p:spTree>
    <p:extLst>
      <p:ext uri="{BB962C8B-B14F-4D97-AF65-F5344CB8AC3E}">
        <p14:creationId xmlns:p14="http://schemas.microsoft.com/office/powerpoint/2010/main" val="192536262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Shape 30">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4477F45-D65B-4CC3-A3FB-C3DCE42E4E75}"/>
              </a:ext>
            </a:extLst>
          </p:cNvPr>
          <p:cNvSpPr txBox="1"/>
          <p:nvPr/>
        </p:nvSpPr>
        <p:spPr>
          <a:xfrm>
            <a:off x="934872" y="982272"/>
            <a:ext cx="3388419" cy="456097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defRPr/>
            </a:pPr>
            <a:r>
              <a:rPr lang="en-US" sz="4000" b="1">
                <a:solidFill>
                  <a:srgbClr val="FFFFFF"/>
                </a:solidFill>
                <a:latin typeface="+mj-lt"/>
                <a:ea typeface="+mj-ea"/>
                <a:cs typeface="+mj-cs"/>
              </a:rPr>
              <a:t>Why School Should Explore Solar </a:t>
            </a:r>
            <a:endParaRPr lang="en-US">
              <a:ea typeface="+mj-ea"/>
              <a:cs typeface="+mj-cs"/>
            </a:endParaRPr>
          </a:p>
        </p:txBody>
      </p:sp>
      <p:sp>
        <p:nvSpPr>
          <p:cNvPr id="3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6CDDDE7-7D0A-48E8-A783-16DA01C5715C}"/>
              </a:ext>
            </a:extLst>
          </p:cNvPr>
          <p:cNvSpPr txBox="1"/>
          <p:nvPr/>
        </p:nvSpPr>
        <p:spPr>
          <a:xfrm>
            <a:off x="5221862" y="1719618"/>
            <a:ext cx="5948831" cy="43346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defRPr/>
            </a:pPr>
            <a:r>
              <a:rPr lang="en-US" sz="1700">
                <a:solidFill>
                  <a:srgbClr val="FEFFFF"/>
                </a:solidFill>
              </a:rPr>
              <a:t>Predictable Occupancy Levels </a:t>
            </a:r>
            <a:endParaRPr lang="en-US" sz="1700" b="0" i="0" u="none" strike="noStrike" cap="none" spc="0" normalizeH="0" baseline="0" noProof="0">
              <a:ln>
                <a:noFill/>
              </a:ln>
              <a:solidFill>
                <a:srgbClr val="FEFFFF"/>
              </a:solidFill>
              <a:effectLst/>
              <a:uLnTx/>
              <a:uFillTx/>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0" i="0" u="none" strike="noStrike" cap="none" spc="0" normalizeH="0" baseline="0" noProof="0">
              <a:ln>
                <a:noFill/>
              </a:ln>
              <a:solidFill>
                <a:srgbClr val="FEFFFF"/>
              </a:solidFill>
              <a:effectLst/>
              <a:uLnTx/>
              <a:uFillTx/>
              <a:cs typeface="Calibri"/>
            </a:endParaRPr>
          </a:p>
          <a:p>
            <a:pPr indent="-228600">
              <a:lnSpc>
                <a:spcPct val="90000"/>
              </a:lnSpc>
              <a:spcAft>
                <a:spcPts val="600"/>
              </a:spcAft>
              <a:buFont typeface="Arial" panose="020B0604020202020204" pitchFamily="34" charset="0"/>
              <a:buChar char="•"/>
              <a:defRPr/>
            </a:pPr>
            <a:r>
              <a:rPr lang="en-US" sz="1700">
                <a:solidFill>
                  <a:srgbClr val="FEFFFF"/>
                </a:solidFill>
              </a:rPr>
              <a:t>Most Demand Comes During the Day</a:t>
            </a:r>
            <a:endParaRPr lang="en-US" sz="1700" b="0" i="0" u="none" strike="noStrike" cap="none" spc="0" normalizeH="0" baseline="0" noProof="0">
              <a:ln>
                <a:noFill/>
              </a:ln>
              <a:solidFill>
                <a:srgbClr val="FEFFFF"/>
              </a:solidFill>
              <a:effectLst/>
              <a:uLnTx/>
              <a:uFillTx/>
              <a:cs typeface="Calibri"/>
            </a:endParaRPr>
          </a:p>
          <a:p>
            <a:pPr>
              <a:lnSpc>
                <a:spcPct val="90000"/>
              </a:lnSpc>
              <a:spcAft>
                <a:spcPts val="600"/>
              </a:spcAft>
              <a:defRPr/>
            </a:pPr>
            <a:endParaRPr lang="en-US" sz="1700">
              <a:solidFill>
                <a:srgbClr val="FEFFFF"/>
              </a:solidFill>
              <a:highlight>
                <a:srgbClr val="0000FF"/>
              </a:highlight>
              <a:ea typeface="+mn-lt"/>
              <a:cs typeface="+mn-lt"/>
            </a:endParaRPr>
          </a:p>
          <a:p>
            <a:pPr indent="-228600">
              <a:lnSpc>
                <a:spcPct val="90000"/>
              </a:lnSpc>
              <a:spcAft>
                <a:spcPts val="600"/>
              </a:spcAft>
              <a:buFont typeface="Arial" panose="020B0604020202020204" pitchFamily="34" charset="0"/>
              <a:buChar char="•"/>
              <a:defRPr/>
            </a:pPr>
            <a:r>
              <a:rPr lang="en-US" sz="1700">
                <a:solidFill>
                  <a:srgbClr val="FEFFFF"/>
                </a:solidFill>
                <a:ea typeface="+mn-lt"/>
                <a:cs typeface="+mn-lt"/>
              </a:rPr>
              <a:t>School Schedules are Optimized for Large Windows of PV Generation</a:t>
            </a:r>
            <a:endParaRPr lang="en-US" sz="1700" b="0" i="0" u="none" strike="noStrike" cap="none" spc="0" normalizeH="0" baseline="0" noProof="0">
              <a:ln>
                <a:noFill/>
              </a:ln>
              <a:solidFill>
                <a:srgbClr val="FEFFFF"/>
              </a:solidFill>
              <a:effectLst/>
              <a:uLnTx/>
              <a:uFillTx/>
              <a:cs typeface="Calibri"/>
            </a:endParaRPr>
          </a:p>
          <a:p>
            <a:pPr indent="-228600">
              <a:lnSpc>
                <a:spcPct val="90000"/>
              </a:lnSpc>
              <a:spcAft>
                <a:spcPts val="600"/>
              </a:spcAft>
              <a:buFont typeface="Arial" panose="020B0604020202020204" pitchFamily="34" charset="0"/>
              <a:buChar char="•"/>
              <a:defRPr/>
            </a:pPr>
            <a:endParaRPr lang="en-US" sz="1700">
              <a:solidFill>
                <a:srgbClr val="FEFFFF"/>
              </a:solidFill>
            </a:endParaRPr>
          </a:p>
          <a:p>
            <a:pPr indent="-228600">
              <a:lnSpc>
                <a:spcPct val="90000"/>
              </a:lnSpc>
              <a:spcAft>
                <a:spcPts val="600"/>
              </a:spcAft>
              <a:buFont typeface="Arial" panose="020B0604020202020204" pitchFamily="34" charset="0"/>
              <a:buChar char="•"/>
              <a:defRPr/>
            </a:pPr>
            <a:r>
              <a:rPr lang="en-US" sz="1700">
                <a:solidFill>
                  <a:srgbClr val="FEFFFF"/>
                </a:solidFill>
              </a:rPr>
              <a:t>There is Long-Term Interest in Reducing Utility Expenses</a:t>
            </a:r>
            <a:endParaRPr lang="en-US" sz="1700" b="0" i="0" u="none" strike="noStrike" cap="none" spc="0" normalizeH="0" baseline="0" noProof="0">
              <a:ln>
                <a:noFill/>
              </a:ln>
              <a:solidFill>
                <a:srgbClr val="FEFFFF"/>
              </a:solidFill>
              <a:effectLst/>
              <a:uLnTx/>
              <a:uFillTx/>
              <a:cs typeface="Calibri"/>
            </a:endParaRPr>
          </a:p>
          <a:p>
            <a:pPr marL="5715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0" i="0" u="none" strike="noStrike" cap="none" spc="0" normalizeH="0" baseline="0" noProof="0">
              <a:ln>
                <a:noFill/>
              </a:ln>
              <a:solidFill>
                <a:srgbClr val="FEFFFF"/>
              </a:solidFill>
              <a:effectLst/>
              <a:uLnTx/>
              <a:uFillTx/>
              <a:cs typeface="Calibri"/>
            </a:endParaRPr>
          </a:p>
          <a:p>
            <a:pPr marL="285750" indent="-228600">
              <a:lnSpc>
                <a:spcPct val="90000"/>
              </a:lnSpc>
              <a:spcAft>
                <a:spcPts val="600"/>
              </a:spcAft>
              <a:buFont typeface="Arial" panose="020B0604020202020204" pitchFamily="34" charset="0"/>
              <a:buChar char="•"/>
              <a:defRPr/>
            </a:pPr>
            <a:r>
              <a:rPr lang="en-US" sz="1700">
                <a:solidFill>
                  <a:srgbClr val="FEFFFF"/>
                </a:solidFill>
              </a:rPr>
              <a:t>Roofs Provide an Adequate Footprint for Solar</a:t>
            </a:r>
            <a:endParaRPr lang="en-US" sz="1700" b="0" i="0" u="none" strike="noStrike" cap="none" spc="0" normalizeH="0" baseline="0" noProof="0">
              <a:ln>
                <a:noFill/>
              </a:ln>
              <a:solidFill>
                <a:srgbClr val="FEFFFF"/>
              </a:solidFill>
              <a:effectLst/>
              <a:uLnTx/>
              <a:uFillTx/>
              <a:cs typeface="Calibri"/>
            </a:endParaRP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b="0" i="0" u="none" strike="noStrike" cap="none" spc="0" normalizeH="0" baseline="0" noProof="0">
              <a:ln>
                <a:noFill/>
              </a:ln>
              <a:solidFill>
                <a:srgbClr val="FEFFFF"/>
              </a:solidFill>
              <a:effectLst/>
              <a:uLnTx/>
              <a:uFillTx/>
              <a:cs typeface="Calibri"/>
            </a:endParaRPr>
          </a:p>
        </p:txBody>
      </p:sp>
    </p:spTree>
    <p:extLst>
      <p:ext uri="{BB962C8B-B14F-4D97-AF65-F5344CB8AC3E}">
        <p14:creationId xmlns:p14="http://schemas.microsoft.com/office/powerpoint/2010/main" val="210226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6B2BA-423F-432F-B3F7-C333CCD5292B}"/>
              </a:ext>
            </a:extLst>
          </p:cNvPr>
          <p:cNvSpPr txBox="1"/>
          <p:nvPr/>
        </p:nvSpPr>
        <p:spPr>
          <a:xfrm>
            <a:off x="5073444" y="1330211"/>
            <a:ext cx="6644486" cy="184665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Lighting, cooling, and computing make up over 50% of K-12 school energy use in the Midwest.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F3303A05-D61A-4C5E-BAF3-22A13C19C0C2}"/>
              </a:ext>
            </a:extLst>
          </p:cNvPr>
          <p:cNvSpPr txBox="1"/>
          <p:nvPr/>
        </p:nvSpPr>
        <p:spPr>
          <a:xfrm>
            <a:off x="81280" y="315360"/>
            <a:ext cx="12029440" cy="769441"/>
          </a:xfrm>
          <a:prstGeom prst="rect">
            <a:avLst/>
          </a:prstGeom>
          <a:noFill/>
        </p:spPr>
        <p:txBody>
          <a:bodyPr wrap="square" lIns="91440" tIns="45720" rIns="91440" bIns="45720" rtlCol="0" anchor="t">
            <a:spAutoFit/>
          </a:bodyPr>
          <a:lstStyle/>
          <a:p>
            <a:pPr algn="ctr" defTabSz="457200">
              <a:defRPr/>
            </a:pPr>
            <a:r>
              <a:rPr lang="en-US" sz="4400" b="1">
                <a:latin typeface="Calibri"/>
              </a:rPr>
              <a:t>School Energy Use</a:t>
            </a:r>
            <a:endParaRPr lang="en-US">
              <a:ea typeface="+mn-ea"/>
              <a:cs typeface="+mn-cs"/>
            </a:endParaRPr>
          </a:p>
        </p:txBody>
      </p:sp>
      <p:pic>
        <p:nvPicPr>
          <p:cNvPr id="5" name="Picture 4">
            <a:extLst>
              <a:ext uri="{FF2B5EF4-FFF2-40B4-BE49-F238E27FC236}">
                <a16:creationId xmlns:a16="http://schemas.microsoft.com/office/drawing/2014/main" id="{7486BB44-94A6-427D-BEE5-87174FE77A95}"/>
              </a:ext>
            </a:extLst>
          </p:cNvPr>
          <p:cNvPicPr>
            <a:picLocks noChangeAspect="1"/>
          </p:cNvPicPr>
          <p:nvPr/>
        </p:nvPicPr>
        <p:blipFill>
          <a:blip r:embed="rId3"/>
          <a:stretch>
            <a:fillRect/>
          </a:stretch>
        </p:blipFill>
        <p:spPr>
          <a:xfrm>
            <a:off x="5937955" y="3163978"/>
            <a:ext cx="4922174" cy="3412600"/>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ED3FF076-515D-43E3-BA58-C25B1A3E1DA2}"/>
              </a:ext>
            </a:extLst>
          </p:cNvPr>
          <p:cNvPicPr>
            <a:picLocks noChangeAspect="1"/>
          </p:cNvPicPr>
          <p:nvPr/>
        </p:nvPicPr>
        <p:blipFill rotWithShape="1">
          <a:blip r:embed="rId4"/>
          <a:srcRect l="43963" t="26923" r="25387" b="25275"/>
          <a:stretch/>
        </p:blipFill>
        <p:spPr>
          <a:xfrm>
            <a:off x="80513" y="1334759"/>
            <a:ext cx="5405026" cy="4739898"/>
          </a:xfrm>
          <a:prstGeom prst="rect">
            <a:avLst/>
          </a:prstGeom>
        </p:spPr>
      </p:pic>
      <p:sp>
        <p:nvSpPr>
          <p:cNvPr id="7" name="TextBox 6">
            <a:extLst>
              <a:ext uri="{FF2B5EF4-FFF2-40B4-BE49-F238E27FC236}">
                <a16:creationId xmlns:a16="http://schemas.microsoft.com/office/drawing/2014/main" id="{827005AF-6D50-4495-8FD2-704432640B37}"/>
              </a:ext>
            </a:extLst>
          </p:cNvPr>
          <p:cNvSpPr txBox="1"/>
          <p:nvPr/>
        </p:nvSpPr>
        <p:spPr>
          <a:xfrm>
            <a:off x="80513" y="6492815"/>
            <a:ext cx="6021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Source: data from the US Energy Information </a:t>
            </a:r>
            <a:r>
              <a:rPr lang="en-US">
                <a:latin typeface="Calibri"/>
              </a:rPr>
              <a:t>Administration</a:t>
            </a:r>
            <a:r>
              <a:rPr kumimoji="0" lang="en-US" sz="1800" b="0" i="0" u="none" strike="noStrike" kern="1200" cap="none" spc="0" normalizeH="0" baseline="0" noProof="0">
                <a:ln>
                  <a:noFill/>
                </a:ln>
                <a:effectLst/>
                <a:uLnTx/>
                <a:uFillTx/>
                <a:latin typeface="Calibri"/>
                <a:ea typeface="+mn-ea"/>
                <a:cs typeface="+mn-cs"/>
              </a:rPr>
              <a:t> </a:t>
            </a:r>
          </a:p>
        </p:txBody>
      </p:sp>
    </p:spTree>
    <p:extLst>
      <p:ext uri="{BB962C8B-B14F-4D97-AF65-F5344CB8AC3E}">
        <p14:creationId xmlns:p14="http://schemas.microsoft.com/office/powerpoint/2010/main" val="2371492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map&#10;&#10;Description generated with very high confidence">
            <a:extLst>
              <a:ext uri="{FF2B5EF4-FFF2-40B4-BE49-F238E27FC236}">
                <a16:creationId xmlns:a16="http://schemas.microsoft.com/office/drawing/2014/main" id="{5692A496-8694-475A-8B93-FE332EB62B8C}"/>
              </a:ext>
            </a:extLst>
          </p:cNvPr>
          <p:cNvPicPr>
            <a:picLocks noChangeAspect="1"/>
          </p:cNvPicPr>
          <p:nvPr/>
        </p:nvPicPr>
        <p:blipFill rotWithShape="1">
          <a:blip r:embed="rId3"/>
          <a:srcRect l="659" t="1653" r="-395" b="-1062"/>
          <a:stretch/>
        </p:blipFill>
        <p:spPr>
          <a:xfrm>
            <a:off x="931015" y="262904"/>
            <a:ext cx="9999476" cy="6377325"/>
          </a:xfrm>
          <a:prstGeom prst="rect">
            <a:avLst/>
          </a:prstGeom>
        </p:spPr>
      </p:pic>
      <p:pic>
        <p:nvPicPr>
          <p:cNvPr id="3" name="Picture 6" descr="A close up of a device&#10;&#10;Description generated with high confidence">
            <a:extLst>
              <a:ext uri="{FF2B5EF4-FFF2-40B4-BE49-F238E27FC236}">
                <a16:creationId xmlns:a16="http://schemas.microsoft.com/office/drawing/2014/main" id="{BFFA08A7-F85B-4AD0-910B-079D87A02D6E}"/>
              </a:ext>
            </a:extLst>
          </p:cNvPr>
          <p:cNvPicPr>
            <a:picLocks noChangeAspect="1"/>
          </p:cNvPicPr>
          <p:nvPr/>
        </p:nvPicPr>
        <p:blipFill>
          <a:blip r:embed="rId4"/>
          <a:stretch>
            <a:fillRect/>
          </a:stretch>
        </p:blipFill>
        <p:spPr>
          <a:xfrm>
            <a:off x="9454551" y="6438167"/>
            <a:ext cx="2743200" cy="422723"/>
          </a:xfrm>
          <a:prstGeom prst="rect">
            <a:avLst/>
          </a:prstGeom>
        </p:spPr>
      </p:pic>
    </p:spTree>
    <p:extLst>
      <p:ext uri="{BB962C8B-B14F-4D97-AF65-F5344CB8AC3E}">
        <p14:creationId xmlns:p14="http://schemas.microsoft.com/office/powerpoint/2010/main" val="351880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The roof of a building&#10;&#10;Description automatically generated">
            <a:extLst>
              <a:ext uri="{FF2B5EF4-FFF2-40B4-BE49-F238E27FC236}">
                <a16:creationId xmlns:a16="http://schemas.microsoft.com/office/drawing/2014/main" id="{9D8335D7-A8C7-4665-A0BC-5C2CE39D2178}"/>
              </a:ext>
            </a:extLst>
          </p:cNvPr>
          <p:cNvPicPr>
            <a:picLocks noChangeAspect="1"/>
          </p:cNvPicPr>
          <p:nvPr/>
        </p:nvPicPr>
        <p:blipFill rotWithShape="1">
          <a:blip r:embed="rId3">
            <a:duotone>
              <a:prstClr val="black"/>
              <a:schemeClr val="tx2">
                <a:tint val="45000"/>
                <a:satMod val="400000"/>
              </a:schemeClr>
            </a:duotone>
            <a:alphaModFix amt="35000"/>
          </a:blip>
          <a:srcRect b="30"/>
          <a:stretch/>
        </p:blipFill>
        <p:spPr>
          <a:xfrm>
            <a:off x="-7" y="23805"/>
            <a:ext cx="12192000" cy="6855958"/>
          </a:xfrm>
          <a:prstGeom prst="rect">
            <a:avLst/>
          </a:prstGeom>
        </p:spPr>
      </p:pic>
      <p:sp>
        <p:nvSpPr>
          <p:cNvPr id="3" name="TextBox 2">
            <a:extLst>
              <a:ext uri="{FF2B5EF4-FFF2-40B4-BE49-F238E27FC236}">
                <a16:creationId xmlns:a16="http://schemas.microsoft.com/office/drawing/2014/main" id="{F3303A05-D61A-4C5E-BAF3-22A13C19C0C2}"/>
              </a:ext>
            </a:extLst>
          </p:cNvPr>
          <p:cNvSpPr txBox="1"/>
          <p:nvPr/>
        </p:nvSpPr>
        <p:spPr>
          <a:xfrm>
            <a:off x="682035" y="324727"/>
            <a:ext cx="6387102" cy="132556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400" b="1" kern="1200">
                <a:solidFill>
                  <a:schemeClr val="tx1"/>
                </a:solidFill>
                <a:latin typeface="+mj-lt"/>
                <a:ea typeface="+mj-ea"/>
                <a:cs typeface="+mj-cs"/>
              </a:rPr>
              <a:t>Merton Community School District</a:t>
            </a:r>
            <a:endParaRPr lang="en-US" sz="44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ADB880CC-4204-4E51-9D7B-043B4DE37BBF}"/>
              </a:ext>
            </a:extLst>
          </p:cNvPr>
          <p:cNvSpPr txBox="1"/>
          <p:nvPr/>
        </p:nvSpPr>
        <p:spPr>
          <a:xfrm>
            <a:off x="805542" y="1895670"/>
            <a:ext cx="6382657" cy="415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a:t>Commissioned: December 2019</a:t>
            </a:r>
            <a:endParaRPr lang="en-US">
              <a:cs typeface="Calibri"/>
            </a:endParaRPr>
          </a:p>
          <a:p>
            <a:pPr indent="-228600">
              <a:lnSpc>
                <a:spcPct val="90000"/>
              </a:lnSpc>
              <a:spcAft>
                <a:spcPts val="600"/>
              </a:spcAft>
              <a:buFont typeface="Arial" panose="020B0604020202020204" pitchFamily="34" charset="0"/>
              <a:buChar char="•"/>
            </a:pPr>
            <a:r>
              <a:rPr lang="en-US"/>
              <a:t>System Size: 389kW DC</a:t>
            </a:r>
            <a:endParaRPr lang="en-US">
              <a:cs typeface="Calibri"/>
            </a:endParaRPr>
          </a:p>
          <a:p>
            <a:pPr indent="-228600">
              <a:lnSpc>
                <a:spcPct val="90000"/>
              </a:lnSpc>
              <a:spcAft>
                <a:spcPts val="600"/>
              </a:spcAft>
              <a:buFont typeface="Arial" panose="020B0604020202020204" pitchFamily="34" charset="0"/>
              <a:buChar char="•"/>
            </a:pPr>
            <a:r>
              <a:rPr lang="en-US"/>
              <a:t>Expected Year 1 Performance: 491,120 kWh</a:t>
            </a:r>
            <a:endParaRPr lang="en-US">
              <a:cs typeface="Calibri"/>
            </a:endParaRPr>
          </a:p>
          <a:p>
            <a:pPr indent="-228600">
              <a:lnSpc>
                <a:spcPct val="90000"/>
              </a:lnSpc>
              <a:spcAft>
                <a:spcPts val="600"/>
              </a:spcAft>
              <a:buFont typeface="Arial" panose="020B0604020202020204" pitchFamily="34" charset="0"/>
              <a:buChar char="•"/>
            </a:pPr>
            <a:r>
              <a:rPr lang="en-US"/>
              <a:t>Racking: Ecolibrium Ballasted Non-Penetrating</a:t>
            </a:r>
            <a:endParaRPr lang="en-US">
              <a:cs typeface="Calibri"/>
            </a:endParaRPr>
          </a:p>
          <a:p>
            <a:pPr indent="-228600">
              <a:lnSpc>
                <a:spcPct val="90000"/>
              </a:lnSpc>
              <a:spcAft>
                <a:spcPts val="600"/>
              </a:spcAft>
              <a:buFont typeface="Arial" panose="020B0604020202020204" pitchFamily="34" charset="0"/>
              <a:buChar char="•"/>
            </a:pPr>
            <a:r>
              <a:rPr lang="en-US"/>
              <a:t>Modules: Adani 72 Cell Tier 1 355W</a:t>
            </a:r>
            <a:endParaRPr lang="en-US">
              <a:cs typeface="Calibri"/>
            </a:endParaRPr>
          </a:p>
          <a:p>
            <a:pPr indent="-228600">
              <a:lnSpc>
                <a:spcPct val="90000"/>
              </a:lnSpc>
              <a:spcAft>
                <a:spcPts val="600"/>
              </a:spcAft>
              <a:buFont typeface="Arial" panose="020B0604020202020204" pitchFamily="34" charset="0"/>
              <a:buChar char="•"/>
            </a:pPr>
            <a:r>
              <a:rPr lang="en-US"/>
              <a:t> Inverters: SolarEdge + DC Optimizers</a:t>
            </a:r>
            <a:endParaRPr lang="en-US">
              <a:cs typeface="Calibri"/>
            </a:endParaRPr>
          </a:p>
          <a:p>
            <a:pPr indent="-228600">
              <a:lnSpc>
                <a:spcPct val="90000"/>
              </a:lnSpc>
              <a:spcAft>
                <a:spcPts val="600"/>
              </a:spcAft>
              <a:buFont typeface="Arial" panose="020B0604020202020204" pitchFamily="34" charset="0"/>
              <a:buChar char="•"/>
            </a:pPr>
            <a:r>
              <a:rPr lang="en-US"/>
              <a:t> Monitoring: SolarEdge Consumption + Production monitoring</a:t>
            </a:r>
            <a:endParaRPr lang="en-US">
              <a:cs typeface="Calibri"/>
            </a:endParaRPr>
          </a:p>
          <a:p>
            <a:pPr indent="-228600">
              <a:lnSpc>
                <a:spcPct val="90000"/>
              </a:lnSpc>
              <a:spcAft>
                <a:spcPts val="600"/>
              </a:spcAft>
              <a:buFont typeface="Arial" panose="020B0604020202020204" pitchFamily="34" charset="0"/>
              <a:buChar char="•"/>
            </a:pPr>
            <a:r>
              <a:rPr lang="en-US"/>
              <a:t> Solar Installer: SunVest Solar Inc.</a:t>
            </a:r>
            <a:endParaRPr lang="en-US">
              <a:cs typeface="Calibri"/>
            </a:endParaRPr>
          </a:p>
          <a:p>
            <a:pPr indent="-228600">
              <a:lnSpc>
                <a:spcPct val="90000"/>
              </a:lnSpc>
              <a:spcAft>
                <a:spcPts val="600"/>
              </a:spcAft>
              <a:buFont typeface="Arial" panose="020B0604020202020204" pitchFamily="34" charset="0"/>
              <a:buChar char="•"/>
            </a:pPr>
            <a:r>
              <a:rPr lang="en-US"/>
              <a:t> Total System Cost: $568,185</a:t>
            </a:r>
            <a:endParaRPr lang="en-US">
              <a:cs typeface="Calibri"/>
            </a:endParaRPr>
          </a:p>
          <a:p>
            <a:pPr indent="-228600">
              <a:lnSpc>
                <a:spcPct val="90000"/>
              </a:lnSpc>
              <a:spcAft>
                <a:spcPts val="600"/>
              </a:spcAft>
              <a:buFont typeface="Arial" panose="020B0604020202020204" pitchFamily="34" charset="0"/>
              <a:buChar char="•"/>
            </a:pPr>
            <a:r>
              <a:rPr lang="en-US"/>
              <a:t> Value of Grants &amp; Incentives: $108,182.28</a:t>
            </a:r>
            <a:endParaRPr lang="en-US">
              <a:cs typeface="Calibri"/>
            </a:endParaRPr>
          </a:p>
          <a:p>
            <a:pPr indent="-228600">
              <a:lnSpc>
                <a:spcPct val="90000"/>
              </a:lnSpc>
              <a:spcAft>
                <a:spcPts val="600"/>
              </a:spcAft>
              <a:buFont typeface="Arial" panose="020B0604020202020204" pitchFamily="34" charset="0"/>
              <a:buChar char="•"/>
            </a:pPr>
            <a:r>
              <a:rPr lang="en-US"/>
              <a:t> Cost/Watt: $1.46</a:t>
            </a:r>
            <a:endParaRPr lang="en-US">
              <a:cs typeface="Calibri"/>
            </a:endParaRPr>
          </a:p>
          <a:p>
            <a:pPr indent="-228600">
              <a:lnSpc>
                <a:spcPct val="90000"/>
              </a:lnSpc>
              <a:spcAft>
                <a:spcPts val="600"/>
              </a:spcAft>
              <a:buFont typeface="Arial" panose="020B0604020202020204" pitchFamily="34" charset="0"/>
              <a:buChar char="•"/>
            </a:pPr>
            <a:r>
              <a:rPr lang="en-US"/>
              <a:t> 30-Year IRR: 10.3%</a:t>
            </a:r>
            <a:endParaRPr lang="en-US">
              <a:cs typeface="Calibri"/>
            </a:endParaRPr>
          </a:p>
          <a:p>
            <a:pPr indent="-228600">
              <a:lnSpc>
                <a:spcPct val="90000"/>
              </a:lnSpc>
              <a:spcAft>
                <a:spcPts val="600"/>
              </a:spcAft>
              <a:buFont typeface="Arial" panose="020B0604020202020204" pitchFamily="34" charset="0"/>
              <a:buChar char="•"/>
            </a:pPr>
            <a:r>
              <a:rPr lang="en-US"/>
              <a:t> Average Annual Savings: $70,000</a:t>
            </a:r>
            <a:endParaRPr lang="en-US">
              <a:cs typeface="Calibri"/>
            </a:endParaRPr>
          </a:p>
          <a:p>
            <a:pPr indent="-228600">
              <a:lnSpc>
                <a:spcPct val="90000"/>
              </a:lnSpc>
              <a:spcAft>
                <a:spcPts val="600"/>
              </a:spcAft>
              <a:buFont typeface="Arial" panose="020B0604020202020204" pitchFamily="34" charset="0"/>
              <a:buChar char="•"/>
            </a:pPr>
            <a:r>
              <a:rPr lang="en-US"/>
              <a:t> 30 Year Cashflow: $1,419,921</a:t>
            </a:r>
            <a:endParaRPr lang="en-US">
              <a:cs typeface="Calibri"/>
            </a:endParaRPr>
          </a:p>
          <a:p>
            <a:pPr indent="-228600">
              <a:lnSpc>
                <a:spcPct val="90000"/>
              </a:lnSpc>
              <a:spcAft>
                <a:spcPts val="600"/>
              </a:spcAft>
              <a:buFont typeface="Arial" panose="020B0604020202020204" pitchFamily="34" charset="0"/>
              <a:buChar char="•"/>
            </a:pPr>
            <a:endParaRPr lang="en-US" sz="900"/>
          </a:p>
        </p:txBody>
      </p:sp>
      <p:sp>
        <p:nvSpPr>
          <p:cNvPr id="15" name="Freeform: Shape 14">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descr="A picture containing circuit&#10;&#10;Description automatically generated">
            <a:extLst>
              <a:ext uri="{FF2B5EF4-FFF2-40B4-BE49-F238E27FC236}">
                <a16:creationId xmlns:a16="http://schemas.microsoft.com/office/drawing/2014/main" id="{BEFF9106-9A82-4F02-970F-B9EAAE1E1C30}"/>
              </a:ext>
            </a:extLst>
          </p:cNvPr>
          <p:cNvPicPr>
            <a:picLocks noChangeAspect="1"/>
          </p:cNvPicPr>
          <p:nvPr/>
        </p:nvPicPr>
        <p:blipFill rotWithShape="1">
          <a:blip r:embed="rId4"/>
          <a:srcRect r="9398" b="1"/>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17" name="Freeform: Shape 1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The outside of a building&#10;&#10;Description automatically generated">
            <a:extLst>
              <a:ext uri="{FF2B5EF4-FFF2-40B4-BE49-F238E27FC236}">
                <a16:creationId xmlns:a16="http://schemas.microsoft.com/office/drawing/2014/main" id="{B72CC86C-0C70-4CA5-A72B-5F6F0ACA3EFE}"/>
              </a:ext>
            </a:extLst>
          </p:cNvPr>
          <p:cNvPicPr>
            <a:picLocks noChangeAspect="1"/>
          </p:cNvPicPr>
          <p:nvPr/>
        </p:nvPicPr>
        <p:blipFill rotWithShape="1">
          <a:blip r:embed="rId5"/>
          <a:srcRect l="17685" r="-5" b="-5"/>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3882285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E3647E6C064549BEFA1A9B2B91903E" ma:contentTypeVersion="10" ma:contentTypeDescription="Create a new document." ma:contentTypeScope="" ma:versionID="e5ed240787611000350c8109d30b3fa8">
  <xsd:schema xmlns:xsd="http://www.w3.org/2001/XMLSchema" xmlns:xs="http://www.w3.org/2001/XMLSchema" xmlns:p="http://schemas.microsoft.com/office/2006/metadata/properties" xmlns:ns2="2e9786da-77f2-4c88-8914-ab06733a1f28" targetNamespace="http://schemas.microsoft.com/office/2006/metadata/properties" ma:root="true" ma:fieldsID="9294bbe9f9fa05a163d6fa82ec200b3c" ns2:_="">
    <xsd:import namespace="2e9786da-77f2-4c88-8914-ab06733a1f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786da-77f2-4c88-8914-ab06733a1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28AC50-7548-4CCA-8234-358B5ACE3289}">
  <ds:schemaRefs>
    <ds:schemaRef ds:uri="2e9786da-77f2-4c88-8914-ab06733a1f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ACDC08-8BEA-4A98-9DAE-FA67410A9309}">
  <ds:schemaRefs>
    <ds:schemaRef ds:uri="http://schemas.microsoft.com/sharepoint/v3/contenttype/forms"/>
  </ds:schemaRefs>
</ds:datastoreItem>
</file>

<file path=customXml/itemProps3.xml><?xml version="1.0" encoding="utf-8"?>
<ds:datastoreItem xmlns:ds="http://schemas.openxmlformats.org/officeDocument/2006/customXml" ds:itemID="{F063418E-36EA-4EE1-A6A2-7A189CD4380D}">
  <ds:schemaRefs>
    <ds:schemaRef ds:uri="http://purl.org/dc/elements/1.1/"/>
    <ds:schemaRef ds:uri="http://schemas.microsoft.com/office/2006/metadata/properties"/>
    <ds:schemaRef ds:uri="http://purl.org/dc/terms/"/>
    <ds:schemaRef ds:uri="2e9786da-77f2-4c88-8914-ab06733a1f28"/>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5903</Words>
  <Application>Microsoft Office PowerPoint</Application>
  <PresentationFormat>Widescreen</PresentationFormat>
  <Paragraphs>306</Paragraphs>
  <Slides>32</Slides>
  <Notes>31</Notes>
  <HiddenSlides>0</HiddenSlides>
  <MMClips>1</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32</vt:i4>
      </vt:variant>
    </vt:vector>
  </HeadingPairs>
  <TitlesOfParts>
    <vt:vector size="58" baseType="lpstr">
      <vt:lpstr>Arial</vt:lpstr>
      <vt:lpstr>Arial Rounded MT Bold</vt:lpstr>
      <vt:lpstr>Arial,Sans-Serif</vt:lpstr>
      <vt:lpstr>Bahnschrift SemiLight</vt:lpstr>
      <vt:lpstr>Bell MT</vt:lpstr>
      <vt:lpstr>Berlin Sans FB</vt:lpstr>
      <vt:lpstr>Berlin Sans FB Demi</vt:lpstr>
      <vt:lpstr>Bodoni MT Poster Compressed</vt:lpstr>
      <vt:lpstr>Book Antiqua</vt:lpstr>
      <vt:lpstr>Bradley Hand ITC</vt:lpstr>
      <vt:lpstr>Britannic Bold</vt:lpstr>
      <vt:lpstr>Calibri</vt:lpstr>
      <vt:lpstr>Calibri Light</vt:lpstr>
      <vt:lpstr>Cambria</vt:lpstr>
      <vt:lpstr>Centaur</vt:lpstr>
      <vt:lpstr>Copperplate Gothic Bold</vt:lpstr>
      <vt:lpstr>Eras Bold ITC</vt:lpstr>
      <vt:lpstr>Eras Light ITC</vt:lpstr>
      <vt:lpstr>Source Sans Pro Black</vt:lpstr>
      <vt:lpstr>Symbol,Sans-Serif</vt:lpstr>
      <vt:lpstr>Times New Roman</vt:lpstr>
      <vt:lpstr>Trebuchet MS</vt:lpstr>
      <vt:lpstr>Office Theme</vt:lpstr>
      <vt:lpstr>1_Office Theme</vt:lpstr>
      <vt:lpstr>Office Theme</vt:lpstr>
      <vt:lpstr>Berlin</vt:lpstr>
      <vt:lpstr>Solar at [school district name]</vt:lpstr>
      <vt:lpstr>PowerPoint Presentation</vt:lpstr>
      <vt:lpstr>Wisconsin and Solar</vt:lpstr>
      <vt:lpstr>National Solar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Case for Solar Schools: FAQs</vt:lpstr>
      <vt:lpstr>What are the components of a solar PV system?  </vt:lpstr>
      <vt:lpstr>How much will the system cost?</vt:lpstr>
      <vt:lpstr>PowerPoint Presentation</vt:lpstr>
      <vt:lpstr>How much can I expect to save on my electrical bills from my PV system? </vt:lpstr>
      <vt:lpstr>How does my utility credit me for energy our system produces? </vt:lpstr>
      <vt:lpstr>How do we determine our ideal solar PV system size? </vt:lpstr>
      <vt:lpstr>What do I need to know about my roof and solar? </vt:lpstr>
      <vt:lpstr>PowerPoint Presentation</vt:lpstr>
      <vt:lpstr>What kind of maintenance is required for these systems?   </vt:lpstr>
      <vt:lpstr>What if something breaks?   Will my insurance cover damage to the system? </vt:lpstr>
      <vt:lpstr>RFP Development and Bid Evaluation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at [school district name]</dc:title>
  <dc:creator>amanda schienebeck</dc:creator>
  <cp:lastModifiedBy>amanda schienebeck</cp:lastModifiedBy>
  <cp:revision>1</cp:revision>
  <dcterms:created xsi:type="dcterms:W3CDTF">2021-03-16T01:14:32Z</dcterms:created>
  <dcterms:modified xsi:type="dcterms:W3CDTF">2021-03-16T01:14:42Z</dcterms:modified>
</cp:coreProperties>
</file>